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36" r:id="rId3"/>
    <p:sldId id="258" r:id="rId4"/>
    <p:sldId id="292" r:id="rId5"/>
    <p:sldId id="257" r:id="rId6"/>
    <p:sldId id="271" r:id="rId7"/>
    <p:sldId id="273" r:id="rId8"/>
    <p:sldId id="353" r:id="rId9"/>
    <p:sldId id="280" r:id="rId10"/>
    <p:sldId id="354" r:id="rId11"/>
    <p:sldId id="299" r:id="rId12"/>
    <p:sldId id="355" r:id="rId13"/>
    <p:sldId id="356" r:id="rId14"/>
    <p:sldId id="350" r:id="rId15"/>
    <p:sldId id="405" r:id="rId16"/>
    <p:sldId id="404" r:id="rId17"/>
    <p:sldId id="351" r:id="rId18"/>
    <p:sldId id="357" r:id="rId19"/>
    <p:sldId id="289" r:id="rId20"/>
    <p:sldId id="363" r:id="rId21"/>
    <p:sldId id="344" r:id="rId22"/>
    <p:sldId id="349" r:id="rId23"/>
    <p:sldId id="267" r:id="rId24"/>
    <p:sldId id="268" r:id="rId25"/>
    <p:sldId id="269" r:id="rId26"/>
    <p:sldId id="270" r:id="rId27"/>
    <p:sldId id="358" r:id="rId28"/>
    <p:sldId id="364" r:id="rId29"/>
    <p:sldId id="288" r:id="rId30"/>
    <p:sldId id="277" r:id="rId31"/>
    <p:sldId id="365" r:id="rId32"/>
    <p:sldId id="373" r:id="rId33"/>
    <p:sldId id="371" r:id="rId34"/>
    <p:sldId id="372" r:id="rId35"/>
    <p:sldId id="367" r:id="rId36"/>
    <p:sldId id="368" r:id="rId37"/>
    <p:sldId id="375" r:id="rId38"/>
    <p:sldId id="374" r:id="rId39"/>
    <p:sldId id="279" r:id="rId40"/>
    <p:sldId id="384" r:id="rId41"/>
    <p:sldId id="345" r:id="rId42"/>
    <p:sldId id="406" r:id="rId43"/>
    <p:sldId id="395" r:id="rId44"/>
    <p:sldId id="278" r:id="rId45"/>
    <p:sldId id="376" r:id="rId46"/>
    <p:sldId id="377" r:id="rId47"/>
    <p:sldId id="379" r:id="rId48"/>
    <p:sldId id="378" r:id="rId49"/>
    <p:sldId id="380" r:id="rId50"/>
    <p:sldId id="282" r:id="rId51"/>
    <p:sldId id="276" r:id="rId52"/>
    <p:sldId id="381" r:id="rId53"/>
    <p:sldId id="285" r:id="rId54"/>
    <p:sldId id="296" r:id="rId55"/>
    <p:sldId id="382" r:id="rId56"/>
    <p:sldId id="397" r:id="rId57"/>
    <p:sldId id="383" r:id="rId58"/>
    <p:sldId id="346" r:id="rId59"/>
    <p:sldId id="407" r:id="rId60"/>
    <p:sldId id="396" r:id="rId61"/>
    <p:sldId id="343" r:id="rId62"/>
    <p:sldId id="386" r:id="rId63"/>
    <p:sldId id="385" r:id="rId64"/>
    <p:sldId id="388" r:id="rId65"/>
    <p:sldId id="389" r:id="rId66"/>
    <p:sldId id="391" r:id="rId67"/>
    <p:sldId id="393" r:id="rId68"/>
    <p:sldId id="347" r:id="rId69"/>
    <p:sldId id="394" r:id="rId70"/>
    <p:sldId id="417" r:id="rId71"/>
    <p:sldId id="260" r:id="rId72"/>
    <p:sldId id="297" r:id="rId73"/>
    <p:sldId id="398" r:id="rId74"/>
    <p:sldId id="399" r:id="rId75"/>
    <p:sldId id="263" r:id="rId76"/>
    <p:sldId id="301" r:id="rId77"/>
    <p:sldId id="400" r:id="rId78"/>
    <p:sldId id="302" r:id="rId79"/>
    <p:sldId id="303" r:id="rId80"/>
    <p:sldId id="304" r:id="rId81"/>
    <p:sldId id="401" r:id="rId82"/>
    <p:sldId id="408" r:id="rId83"/>
    <p:sldId id="300" r:id="rId84"/>
    <p:sldId id="402" r:id="rId85"/>
    <p:sldId id="339" r:id="rId86"/>
    <p:sldId id="418" r:id="rId87"/>
    <p:sldId id="328" r:id="rId88"/>
    <p:sldId id="330" r:id="rId89"/>
    <p:sldId id="331" r:id="rId90"/>
    <p:sldId id="308" r:id="rId91"/>
    <p:sldId id="412" r:id="rId92"/>
    <p:sldId id="335" r:id="rId93"/>
    <p:sldId id="411" r:id="rId94"/>
    <p:sldId id="409" r:id="rId95"/>
    <p:sldId id="410" r:id="rId96"/>
    <p:sldId id="413" r:id="rId97"/>
    <p:sldId id="414" r:id="rId98"/>
    <p:sldId id="419" r:id="rId99"/>
    <p:sldId id="420" r:id="rId100"/>
    <p:sldId id="415" r:id="rId101"/>
    <p:sldId id="333" r:id="rId102"/>
    <p:sldId id="416" r:id="rId103"/>
    <p:sldId id="326" r:id="rId104"/>
    <p:sldId id="340" r:id="rId105"/>
    <p:sldId id="34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34"/>
    <p:restoredTop sz="94737"/>
  </p:normalViewPr>
  <p:slideViewPr>
    <p:cSldViewPr snapToGrid="0" snapToObjects="1">
      <p:cViewPr varScale="1">
        <p:scale>
          <a:sx n="64" d="100"/>
          <a:sy n="64" d="100"/>
        </p:scale>
        <p:origin x="200" y="1088"/>
      </p:cViewPr>
      <p:guideLst/>
    </p:cSldViewPr>
  </p:slideViewPr>
  <p:outlineViewPr>
    <p:cViewPr>
      <p:scale>
        <a:sx n="33" d="100"/>
        <a:sy n="33" d="100"/>
      </p:scale>
      <p:origin x="0" y="-49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Sheet1!$B$5:$B$8</c:f>
              <c:strCache>
                <c:ptCount val="4"/>
                <c:pt idx="0">
                  <c:v>Standing in Line</c:v>
                </c:pt>
                <c:pt idx="1">
                  <c:v>Standing on the edge of a virtual cliff</c:v>
                </c:pt>
                <c:pt idx="2">
                  <c:v>Experiencing Mobile Delays</c:v>
                </c:pt>
                <c:pt idx="3">
                  <c:v>Solving a Math Problem</c:v>
                </c:pt>
              </c:strCache>
            </c:strRef>
          </c:cat>
          <c:val>
            <c:numRef>
              <c:f>Sheet1!$C$5:$C$8</c:f>
              <c:numCache>
                <c:formatCode>General</c:formatCode>
                <c:ptCount val="4"/>
                <c:pt idx="0">
                  <c:v>0.6</c:v>
                </c:pt>
                <c:pt idx="1">
                  <c:v>0.8</c:v>
                </c:pt>
                <c:pt idx="2">
                  <c:v>0.85</c:v>
                </c:pt>
                <c:pt idx="3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16-6D46-AFB1-A95CCA46E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42772912"/>
        <c:axId val="-1343943216"/>
      </c:barChart>
      <c:catAx>
        <c:axId val="-124277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43943216"/>
        <c:crosses val="autoZero"/>
        <c:auto val="1"/>
        <c:lblAlgn val="ctr"/>
        <c:lblOffset val="100"/>
        <c:noMultiLvlLbl val="0"/>
      </c:catAx>
      <c:valAx>
        <c:axId val="-1343943216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2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42772912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A70-F04D-ADC1-99439C852460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70-F04D-ADC1-99439C852460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70-F04D-ADC1-99439C852460}"/>
              </c:ext>
            </c:extLst>
          </c:dPt>
          <c:dLbls>
            <c:dLbl>
              <c:idx val="0"/>
              <c:layout>
                <c:manualLayout>
                  <c:x val="-0.1853517613408491"/>
                  <c:y val="-0.2132753048789518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70-F04D-ADC1-99439C85246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A70-F04D-ADC1-99439C852460}"/>
                </c:ext>
              </c:extLst>
            </c:dLbl>
            <c:dLbl>
              <c:idx val="2"/>
              <c:layout>
                <c:manualLayout>
                  <c:x val="4.1416232697892984E-2"/>
                  <c:y val="0.141855972527076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70-F04D-ADC1-99439C8524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low</c:v>
                </c:pt>
                <c:pt idx="1">
                  <c:v>middle</c:v>
                </c:pt>
                <c:pt idx="2">
                  <c:v>high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0.75</c:v>
                </c:pt>
                <c:pt idx="1">
                  <c:v>0.2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70-F04D-ADC1-99439C852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CB586-445F-AF47-BAE1-0AB4F068F565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DC823-1C2F-214D-AAFF-6E428794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25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47% smaller!  Or 65% smaller from original!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16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08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41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94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27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1149 bytes, 700 Zipped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19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47% smaller!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DC823-1C2F-214D-AAFF-6E428794BF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5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550B-5A97-304E-B6F0-59F65122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F2A70-6BB5-FE49-A73A-FD9D8BCD2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3AB2-1719-4B43-88ED-D26D2320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F3D8-62FC-B545-BB5C-2054AA9D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991C-C656-5E47-88AF-B14C29E0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3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EBE8-6CD1-6843-A65B-679F2B36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BCD3F-B0F9-3643-B549-EF93FED31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791DF-29A4-4344-8B28-D933944E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3C788-B9AA-2342-90EA-012B3EC5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24C35-FF0B-C745-B0BE-85DF405E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06369-9026-BA45-89E6-D72D6BB02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EA035-FFC5-834A-BD38-643E2086F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89EE-FBA8-9549-A5FE-C2C973DD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12C7E-AA86-A641-9668-42005B1C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BCD72-9211-E84B-A849-1CA2E42A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49DB-6052-724C-A08B-83CDDDC7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8790-B6D5-1548-9E47-DC75759F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A1B4-FBBB-0048-8CE1-CC7770F4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624B5-5C5D-7543-9380-B3EDB903C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1D2D4-C320-8A44-B8D0-BF94DA9D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0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C279-EF28-BC49-81B7-A035B9A1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D6705-2B1E-F746-9EDB-E5CB934D3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C80B2-A922-284A-B0D0-78BD6822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DEB95-7512-5A45-A37D-1B518916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0B7D5-1497-6D4C-94CE-66FD04A8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0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4F7F-2C76-854F-B0E5-683A5623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3AA10-3234-4B43-AD82-3F82C30B5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C4DB0-079B-3A45-B8BC-1A76AA945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C2135-D59A-994F-AA24-169C2A6E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82000-0045-D648-81FD-C7BE9BF8F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91AE2-7615-BC4F-9BEA-4D99CA19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C5F55-076A-5845-9300-4178622A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4EEC8-7DB7-4144-901B-C7D297DD7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E0547-2CDA-7C4D-90DD-20928D4FD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4C847-E037-2B45-B1A0-1CF1265CB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84EAB-B0E2-0347-BFD2-AA0C1C5CB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3A0BF2-8CA8-584C-BC0A-38DBFC4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D9596-5711-704B-92C7-D529CFDB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EB0B4-5767-7041-BC58-B92C4C70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71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A23B-2371-BC44-8736-6A7BCD46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7C6E8-903F-B84E-96A8-C36A25E0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61BF7-41A4-0D41-9497-B67F3212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6C8C9-A3EF-2144-BF14-2DCD0FC5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3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539BF-93A5-7246-8059-E15F9E55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873E5-92C9-7446-AE4F-4F54CAB7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4020-1A08-2D46-92FD-5328D2937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E724-484B-8A43-B4FD-AC2AC107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BAFCE-4F4D-8141-8898-9A7435B17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43B1B-9CEA-6F4A-AA37-F5ACB9CB7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900B-C8D9-A34D-9CD3-9DC39CC0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E9CAD-41DA-B14E-B819-31FA9FFE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54B9-87DD-114B-8964-E17213BD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340B-36DB-8E47-8CCF-B4F02CF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C4CA3-9DB4-A34A-A64B-3EA9E73F5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5CA53-055D-A149-A47D-9FA0C8BA0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FB9A8-CC53-4F41-BBE3-15AF9D90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E505-9FD2-1A4F-970B-41EE9CD6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9015B-DC3F-3A4E-9C49-4BF7772A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16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1C8B5-7495-3E4F-8AD1-E59D047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7F775-8E00-4648-8EAE-55AD09754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5EF2E-F30A-9C4B-BA13-6C0F83721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4C2F-6B5F-974A-9B7D-3EF01D5D0013}" type="datetimeFigureOut">
              <a:rPr lang="en-US" smtClean="0"/>
              <a:t>5/18/18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531D-438F-7545-A911-A15C15C90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D231-1752-D74D-8673-006279244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CD606-0E06-7649-9E3B-0E70A26B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6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ugsillars/OSCA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ugsillars.github.io/OSCAL/index85.html" TargetMode="External"/><Relationship Id="rId2" Type="http://schemas.openxmlformats.org/officeDocument/2006/relationships/hyperlink" Target="https://dougsillars.github.io/OSC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nngroup.com/articles/scrolling-and-attention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hyperlink" Target="https://www.nngroup.com/articles/scrolling-and-atten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3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hyperlink" Target="https://www.nngroup.com/articles/scrolling-and-atten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3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hyperlink" Target="https://www.nngroup.com/articles/scrolling-and-atten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3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AEBB47-3162-5446-BB37-A209AD66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D44DF-A81C-A542-8616-43AA1FAB1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1917" y="0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Open Source Tools:  </a:t>
            </a:r>
            <a:b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Delivering Beautiful and Fast Images and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53180-E4EB-A646-83DC-9D8303ADF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0545" y="155971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Doug Sillars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DougSillars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OSCAL</a:t>
            </a:r>
          </a:p>
        </p:txBody>
      </p:sp>
    </p:spTree>
    <p:extLst>
      <p:ext uri="{BB962C8B-B14F-4D97-AF65-F5344CB8AC3E}">
        <p14:creationId xmlns:p14="http://schemas.microsoft.com/office/powerpoint/2010/main" val="75236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Formats – Average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29789-DDE8-DB45-8EC2-0193470B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" t="1835"/>
          <a:stretch/>
        </p:blipFill>
        <p:spPr>
          <a:xfrm>
            <a:off x="2116230" y="2000250"/>
            <a:ext cx="6764337" cy="407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36E39-23D8-5D44-BE0C-06CA217CACD3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BFD8CF-4CAC-5D4C-B68B-5C8562B1D1D4}"/>
              </a:ext>
            </a:extLst>
          </p:cNvPr>
          <p:cNvSpPr/>
          <p:nvPr/>
        </p:nvSpPr>
        <p:spPr>
          <a:xfrm>
            <a:off x="4861560" y="4907280"/>
            <a:ext cx="746760" cy="1325880"/>
          </a:xfrm>
          <a:prstGeom prst="ellipse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664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8DB5-A1E0-5340-BB87-FF3C9153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9" y="-10124"/>
            <a:ext cx="10515600" cy="1325563"/>
          </a:xfrm>
        </p:spPr>
        <p:txBody>
          <a:bodyPr/>
          <a:lstStyle/>
          <a:p>
            <a:r>
              <a:rPr lang="en-US" dirty="0"/>
              <a:t>Video Startup “In the Wild”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7DE134-ACD6-CD4C-B059-71C10C60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02" y="955146"/>
            <a:ext cx="2401337" cy="1442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04011-F177-BB47-A7A2-63D858AD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710" y="4146537"/>
            <a:ext cx="2602948" cy="156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4787B-F8C9-A24B-8B19-18377E6E3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487" y="2314862"/>
            <a:ext cx="2270539" cy="139567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F9849F3-BE94-3F4B-9DA9-F36821549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6927057"/>
              </p:ext>
            </p:extLst>
          </p:nvPr>
        </p:nvGraphicFramePr>
        <p:xfrm>
          <a:off x="3346758" y="2314862"/>
          <a:ext cx="5899426" cy="4051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C979CEB-2BC4-A049-947C-F4764FA1E735}"/>
              </a:ext>
            </a:extLst>
          </p:cNvPr>
          <p:cNvSpPr/>
          <p:nvPr/>
        </p:nvSpPr>
        <p:spPr>
          <a:xfrm>
            <a:off x="200469" y="6365978"/>
            <a:ext cx="9341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dougsillars.com</a:t>
            </a:r>
            <a:r>
              <a:rPr lang="en-US" dirty="0"/>
              <a:t>/2018/03/29/streaming-video-</a:t>
            </a:r>
            <a:r>
              <a:rPr lang="en-US" dirty="0" err="1"/>
              <a:t>whats</a:t>
            </a:r>
            <a:r>
              <a:rPr lang="en-US" dirty="0"/>
              <a:t>-on-the-web-today/</a:t>
            </a:r>
          </a:p>
        </p:txBody>
      </p:sp>
    </p:spTree>
    <p:extLst>
      <p:ext uri="{BB962C8B-B14F-4D97-AF65-F5344CB8AC3E}">
        <p14:creationId xmlns:p14="http://schemas.microsoft.com/office/powerpoint/2010/main" val="7716746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Content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706" y="1162227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Balancing the Network with Playback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15" y="2393674"/>
            <a:ext cx="1511300" cy="2667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315" y="3155674"/>
            <a:ext cx="4445000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166" y="5404058"/>
            <a:ext cx="10529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Player uses available streams to balance download </a:t>
            </a:r>
            <a:r>
              <a:rPr lang="en-US" sz="2800"/>
              <a:t>with playback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42571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r>
              <a:rPr lang="en-US" b="1" dirty="0"/>
              <a:t>GitHub:  			https://github.com/dougsillars/OSCAL</a:t>
            </a:r>
          </a:p>
          <a:p>
            <a:endParaRPr lang="en-US" b="1" dirty="0"/>
          </a:p>
          <a:p>
            <a:r>
              <a:rPr lang="en-US" b="1" dirty="0"/>
              <a:t>4k High-&gt;Low: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/OSCAL/streaming_4k.html</a:t>
            </a:r>
          </a:p>
          <a:p>
            <a:r>
              <a:rPr lang="en-US" b="1" dirty="0"/>
              <a:t>4k:Low-&gt;High: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/OSCAL/streaming_4k_low.html</a:t>
            </a:r>
          </a:p>
          <a:p>
            <a:r>
              <a:rPr lang="en-US" b="1" dirty="0"/>
              <a:t>4K Middle: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/OSCAL/streaming_4k_middle.html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69880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Summary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3807" y="2009476"/>
            <a:ext cx="112669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Testing:</a:t>
            </a:r>
          </a:p>
          <a:p>
            <a:r>
              <a:rPr lang="en-US" sz="2400" dirty="0" err="1"/>
              <a:t>WebPageTest</a:t>
            </a:r>
            <a:r>
              <a:rPr lang="en-US" sz="2400" dirty="0"/>
              <a:t>				https://</a:t>
            </a:r>
            <a:r>
              <a:rPr lang="en-US" sz="2400" dirty="0" err="1"/>
              <a:t>www.webpagetest.org</a:t>
            </a:r>
            <a:endParaRPr lang="en-US" sz="2400" dirty="0"/>
          </a:p>
          <a:p>
            <a:r>
              <a:rPr lang="en-US" sz="2400" dirty="0" err="1"/>
              <a:t>WebsiteSpeedTest</a:t>
            </a:r>
            <a:r>
              <a:rPr lang="en-US" sz="2400" dirty="0"/>
              <a:t>			https://</a:t>
            </a:r>
            <a:r>
              <a:rPr lang="en-US" sz="2400" dirty="0" err="1"/>
              <a:t>Webspeedtest.cloudinary.com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Images:</a:t>
            </a:r>
          </a:p>
          <a:p>
            <a:r>
              <a:rPr lang="en-US" sz="2400" dirty="0" err="1"/>
              <a:t>ImageMagick</a:t>
            </a:r>
            <a:r>
              <a:rPr lang="en-US" sz="2400" dirty="0"/>
              <a:t>				https://</a:t>
            </a:r>
            <a:r>
              <a:rPr lang="en-US" sz="2400" dirty="0" err="1"/>
              <a:t>www.imagemagick.org</a:t>
            </a:r>
            <a:endParaRPr lang="en-US" sz="2400" dirty="0"/>
          </a:p>
          <a:p>
            <a:r>
              <a:rPr lang="en-US" sz="2400" dirty="0"/>
              <a:t>SSIM					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technopagan</a:t>
            </a:r>
            <a:r>
              <a:rPr lang="en-US" sz="2400" dirty="0"/>
              <a:t>/</a:t>
            </a:r>
            <a:r>
              <a:rPr lang="en-US" sz="2400" dirty="0" err="1"/>
              <a:t>cjpeg-dssim</a:t>
            </a:r>
            <a:endParaRPr lang="en-US" sz="2400" dirty="0"/>
          </a:p>
          <a:p>
            <a:r>
              <a:rPr lang="en-US" sz="2400" dirty="0" err="1"/>
              <a:t>LazySizes</a:t>
            </a:r>
            <a:r>
              <a:rPr lang="en-US" sz="2400" dirty="0"/>
              <a:t>				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aFarkas</a:t>
            </a:r>
            <a:r>
              <a:rPr lang="en-US" sz="2400" dirty="0"/>
              <a:t>/</a:t>
            </a:r>
            <a:r>
              <a:rPr lang="en-US" sz="2400" dirty="0" err="1"/>
              <a:t>lazysizes</a:t>
            </a:r>
            <a:r>
              <a:rPr lang="en-US" sz="2400" dirty="0"/>
              <a:t>	</a:t>
            </a:r>
          </a:p>
          <a:p>
            <a:r>
              <a:rPr lang="en-US" sz="2400" dirty="0"/>
              <a:t>Responsive Breakpoints		http://</a:t>
            </a:r>
            <a:r>
              <a:rPr lang="en-US" sz="2400" dirty="0" err="1"/>
              <a:t>www.responsivebreakpoints.com</a:t>
            </a:r>
            <a:r>
              <a:rPr lang="en-US" sz="2400" dirty="0"/>
              <a:t>/</a:t>
            </a:r>
          </a:p>
          <a:p>
            <a:r>
              <a:rPr lang="en-US" sz="2400" dirty="0"/>
              <a:t>					</a:t>
            </a:r>
          </a:p>
          <a:p>
            <a:r>
              <a:rPr lang="en-US" sz="2400" b="1" dirty="0"/>
              <a:t>Samples:				</a:t>
            </a:r>
            <a:r>
              <a:rPr lang="en-US" sz="2400" dirty="0">
                <a:hlinkClick r:id="rId2"/>
              </a:rPr>
              <a:t>https://github.com/dougsillars/OSCAL</a:t>
            </a:r>
            <a:endParaRPr lang="en-US" sz="2400" dirty="0"/>
          </a:p>
          <a:p>
            <a:r>
              <a:rPr lang="en-US" sz="2400" dirty="0" err="1"/>
              <a:t>Cloudinary</a:t>
            </a:r>
            <a:r>
              <a:rPr lang="en-US" sz="2400" dirty="0"/>
              <a:t>				https://</a:t>
            </a:r>
            <a:r>
              <a:rPr lang="en-US" sz="2400" dirty="0" err="1"/>
              <a:t>www.cloudinary.com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305132" y="1006965"/>
            <a:ext cx="5384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Tooling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155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78C6F0-3AE7-1240-935B-6A2BCC87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8217" y="-834886"/>
            <a:ext cx="13989243" cy="7871790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35941" y="332783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Conclusion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9C461-025E-0547-ACE5-C3579C5EA1A8}"/>
              </a:ext>
            </a:extLst>
          </p:cNvPr>
          <p:cNvSpPr txBox="1"/>
          <p:nvPr/>
        </p:nvSpPr>
        <p:spPr>
          <a:xfrm>
            <a:off x="435941" y="848140"/>
            <a:ext cx="7023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Images and Video </a:t>
            </a:r>
          </a:p>
          <a:p>
            <a:r>
              <a:rPr lang="en-US" sz="2800" dirty="0"/>
              <a:t>can be Beautiful AND Fast</a:t>
            </a:r>
          </a:p>
        </p:txBody>
      </p:sp>
    </p:spTree>
    <p:extLst>
      <p:ext uri="{BB962C8B-B14F-4D97-AF65-F5344CB8AC3E}">
        <p14:creationId xmlns:p14="http://schemas.microsoft.com/office/powerpoint/2010/main" val="224576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50486D-E114-F949-A7A6-ACA61945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97" y="1713819"/>
            <a:ext cx="5518150" cy="3648736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258540"/>
            <a:ext cx="11126581" cy="7402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Contest – Win a €100 Amazon Gift Card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4201" y="914671"/>
            <a:ext cx="8156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Optimize Images for Fast Page Load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90B74-8BFA-6A4E-B253-4E4F06D4C708}"/>
              </a:ext>
            </a:extLst>
          </p:cNvPr>
          <p:cNvSpPr txBox="1"/>
          <p:nvPr/>
        </p:nvSpPr>
        <p:spPr>
          <a:xfrm>
            <a:off x="437323" y="5042118"/>
            <a:ext cx="11270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Submit your entry by: May 26 for a chance to win!</a:t>
            </a:r>
          </a:p>
          <a:p>
            <a:endParaRPr lang="en-US" sz="2800" dirty="0"/>
          </a:p>
          <a:p>
            <a:r>
              <a:rPr lang="en-US" sz="2800" dirty="0"/>
              <a:t>Code and tips: 	https://github.com/dougsillars/dougsillars.github.io</a:t>
            </a:r>
          </a:p>
          <a:p>
            <a:r>
              <a:rPr lang="en-US" sz="2800" dirty="0"/>
              <a:t>Entry form:		http://</a:t>
            </a:r>
            <a:r>
              <a:rPr lang="en-US" sz="2800" dirty="0" err="1"/>
              <a:t>bit.ly</a:t>
            </a:r>
            <a:r>
              <a:rPr lang="en-US" sz="2800" dirty="0"/>
              <a:t>/</a:t>
            </a:r>
            <a:r>
              <a:rPr lang="en-US" sz="2800" dirty="0" err="1"/>
              <a:t>FastImages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46D2A-CFA0-4841-9EFB-BC55383BF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5"/>
          <a:stretch/>
        </p:blipFill>
        <p:spPr>
          <a:xfrm>
            <a:off x="7980534" y="1078322"/>
            <a:ext cx="4505739" cy="3685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FF1AA1-12B5-1144-BA36-B1B529964A4E}"/>
              </a:ext>
            </a:extLst>
          </p:cNvPr>
          <p:cNvSpPr txBox="1"/>
          <p:nvPr/>
        </p:nvSpPr>
        <p:spPr>
          <a:xfrm>
            <a:off x="1562375" y="1546331"/>
            <a:ext cx="8913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dougsillars.github.io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878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22A1C-FD57-5C4D-911D-71A75AED350D}"/>
              </a:ext>
            </a:extLst>
          </p:cNvPr>
          <p:cNvSpPr txBox="1"/>
          <p:nvPr/>
        </p:nvSpPr>
        <p:spPr>
          <a:xfrm>
            <a:off x="1032933" y="1507067"/>
            <a:ext cx="9668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drawn as shapes</a:t>
            </a:r>
          </a:p>
          <a:p>
            <a:r>
              <a:rPr lang="en-US" sz="2400" dirty="0"/>
              <a:t>	infinitely scalable</a:t>
            </a:r>
          </a:p>
          <a:p>
            <a:endParaRPr lang="en-US" sz="2400" dirty="0"/>
          </a:p>
          <a:p>
            <a:r>
              <a:rPr lang="en-US" sz="2400" dirty="0"/>
              <a:t>XML - Can be added inline to HTML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B94F-BC85-8442-B82D-EF1D8986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83" y="4580013"/>
            <a:ext cx="8255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CF563B-E33D-1B43-BF8A-F0EA4A201B05}"/>
              </a:ext>
            </a:extLst>
          </p:cNvPr>
          <p:cNvSpPr/>
          <p:nvPr/>
        </p:nvSpPr>
        <p:spPr>
          <a:xfrm>
            <a:off x="5641" y="6488668"/>
            <a:ext cx="5904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/hail2u/2884613?short_path=66a60ff</a:t>
            </a:r>
          </a:p>
        </p:txBody>
      </p:sp>
    </p:spTree>
    <p:extLst>
      <p:ext uri="{BB962C8B-B14F-4D97-AF65-F5344CB8AC3E}">
        <p14:creationId xmlns:p14="http://schemas.microsoft.com/office/powerpoint/2010/main" val="196472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22A1C-FD57-5C4D-911D-71A75AED350D}"/>
              </a:ext>
            </a:extLst>
          </p:cNvPr>
          <p:cNvSpPr txBox="1"/>
          <p:nvPr/>
        </p:nvSpPr>
        <p:spPr>
          <a:xfrm>
            <a:off x="1032933" y="1507067"/>
            <a:ext cx="9668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drawn as shapes</a:t>
            </a:r>
          </a:p>
          <a:p>
            <a:r>
              <a:rPr lang="en-US" sz="2400" dirty="0"/>
              <a:t>	infinitely scalable</a:t>
            </a:r>
          </a:p>
          <a:p>
            <a:endParaRPr lang="en-US" sz="2400" dirty="0"/>
          </a:p>
          <a:p>
            <a:r>
              <a:rPr lang="en-US" sz="2400" dirty="0"/>
              <a:t>XML - Can be added inline to HTML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B94F-BC85-8442-B82D-EF1D8986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83" y="4580013"/>
            <a:ext cx="8255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9F0F6-F0FB-7C4F-8C32-D3AD72BDE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24" y="3429000"/>
            <a:ext cx="4089400" cy="356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CF563B-E33D-1B43-BF8A-F0EA4A201B05}"/>
              </a:ext>
            </a:extLst>
          </p:cNvPr>
          <p:cNvSpPr/>
          <p:nvPr/>
        </p:nvSpPr>
        <p:spPr>
          <a:xfrm>
            <a:off x="5641" y="6488668"/>
            <a:ext cx="5904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/hail2u/2884613?short_path=66a60ff</a:t>
            </a:r>
          </a:p>
        </p:txBody>
      </p:sp>
    </p:spTree>
    <p:extLst>
      <p:ext uri="{BB962C8B-B14F-4D97-AF65-F5344CB8AC3E}">
        <p14:creationId xmlns:p14="http://schemas.microsoft.com/office/powerpoint/2010/main" val="112787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22A1C-FD57-5C4D-911D-71A75AED350D}"/>
              </a:ext>
            </a:extLst>
          </p:cNvPr>
          <p:cNvSpPr txBox="1"/>
          <p:nvPr/>
        </p:nvSpPr>
        <p:spPr>
          <a:xfrm>
            <a:off x="1032933" y="1507067"/>
            <a:ext cx="9668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Images drawn as shapes</a:t>
            </a:r>
          </a:p>
          <a:p>
            <a:r>
              <a:rPr lang="en-US" sz="2400" dirty="0"/>
              <a:t>	infinitely scalable</a:t>
            </a:r>
          </a:p>
          <a:p>
            <a:endParaRPr lang="en-US" sz="2400" dirty="0"/>
          </a:p>
          <a:p>
            <a:r>
              <a:rPr lang="en-US" sz="2400" dirty="0"/>
              <a:t>XML - Can be added inline to HTML document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4B94F-BC85-8442-B82D-EF1D8986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83" y="4580013"/>
            <a:ext cx="8255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39F0F6-F0FB-7C4F-8C32-D3AD72BDE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24" y="3429000"/>
            <a:ext cx="4089400" cy="356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4C57B-870F-ED4E-A3D5-818A33893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949" y="0"/>
            <a:ext cx="271130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CF563B-E33D-1B43-BF8A-F0EA4A201B05}"/>
              </a:ext>
            </a:extLst>
          </p:cNvPr>
          <p:cNvSpPr/>
          <p:nvPr/>
        </p:nvSpPr>
        <p:spPr>
          <a:xfrm>
            <a:off x="5641" y="6488668"/>
            <a:ext cx="5904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/hail2u/2884613?short_path=66a60ff</a:t>
            </a:r>
          </a:p>
        </p:txBody>
      </p:sp>
    </p:spTree>
    <p:extLst>
      <p:ext uri="{BB962C8B-B14F-4D97-AF65-F5344CB8AC3E}">
        <p14:creationId xmlns:p14="http://schemas.microsoft.com/office/powerpoint/2010/main" val="3508999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2" y="303063"/>
            <a:ext cx="10515600" cy="1325563"/>
          </a:xfrm>
        </p:spPr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81A9F-DAC9-2D4E-B5DC-30950DCD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0229"/>
            <a:ext cx="3247040" cy="46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2" y="303063"/>
            <a:ext cx="10515600" cy="1325563"/>
          </a:xfrm>
        </p:spPr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81A9F-DAC9-2D4E-B5DC-30950DCD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0229"/>
            <a:ext cx="3247040" cy="4640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F2BFB-7B2E-7A4B-BA23-D67DFBF80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40" y="2448998"/>
            <a:ext cx="8106760" cy="39510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7267DD-6933-0543-A7BC-F0C6BC8E213F}"/>
              </a:ext>
            </a:extLst>
          </p:cNvPr>
          <p:cNvSpPr/>
          <p:nvPr/>
        </p:nvSpPr>
        <p:spPr>
          <a:xfrm>
            <a:off x="4085239" y="5414963"/>
            <a:ext cx="5730273" cy="985095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95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2" y="303063"/>
            <a:ext cx="10515600" cy="1325563"/>
          </a:xfrm>
        </p:spPr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81A9F-DAC9-2D4E-B5DC-30950DCD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0229"/>
            <a:ext cx="3247040" cy="4640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F2BFB-7B2E-7A4B-BA23-D67DFBF80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240" y="2448998"/>
            <a:ext cx="8106760" cy="39510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7267DD-6933-0543-A7BC-F0C6BC8E213F}"/>
              </a:ext>
            </a:extLst>
          </p:cNvPr>
          <p:cNvSpPr/>
          <p:nvPr/>
        </p:nvSpPr>
        <p:spPr>
          <a:xfrm>
            <a:off x="4085239" y="5414963"/>
            <a:ext cx="5730273" cy="985095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EC021B-0910-6A4F-B01E-0A6D9A5A1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52" y="4789487"/>
            <a:ext cx="11598448" cy="20685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0AE1E9F-D053-6244-80A5-B5CEB6806019}"/>
              </a:ext>
            </a:extLst>
          </p:cNvPr>
          <p:cNvSpPr/>
          <p:nvPr/>
        </p:nvSpPr>
        <p:spPr>
          <a:xfrm>
            <a:off x="11887200" y="2286000"/>
            <a:ext cx="304800" cy="521138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0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64763"/>
            <a:ext cx="10515600" cy="1325563"/>
          </a:xfrm>
        </p:spPr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81A9F-DAC9-2D4E-B5DC-30950DCD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0229"/>
            <a:ext cx="3247040" cy="4640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760A1B-A16E-5848-918D-989BA0284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958" y="1590326"/>
            <a:ext cx="12192000" cy="31984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4BF3B3-E1ED-654A-91D5-20EAF4121B06}"/>
              </a:ext>
            </a:extLst>
          </p:cNvPr>
          <p:cNvSpPr/>
          <p:nvPr/>
        </p:nvSpPr>
        <p:spPr>
          <a:xfrm>
            <a:off x="104775" y="6445107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User:Quibik</a:t>
            </a:r>
            <a:r>
              <a:rPr lang="en-US" dirty="0"/>
              <a:t>/</a:t>
            </a:r>
            <a:r>
              <a:rPr lang="en-US" dirty="0" err="1"/>
              <a:t>Cleaning_up_SVG_files_manually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264763"/>
            <a:ext cx="10515600" cy="1325563"/>
          </a:xfrm>
        </p:spPr>
        <p:txBody>
          <a:bodyPr/>
          <a:lstStyle/>
          <a:p>
            <a:r>
              <a:rPr lang="en-US" dirty="0"/>
              <a:t>Scalable Vector Graphics (SVG)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81A9F-DAC9-2D4E-B5DC-30950DCD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0229"/>
            <a:ext cx="3247040" cy="4640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E0F97-9DFE-F94B-B1A9-B4FBF38F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60" y="2461244"/>
            <a:ext cx="6223000" cy="276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81E823-9A1C-9046-842B-402252A76934}"/>
              </a:ext>
            </a:extLst>
          </p:cNvPr>
          <p:cNvSpPr/>
          <p:nvPr/>
        </p:nvSpPr>
        <p:spPr>
          <a:xfrm>
            <a:off x="732142" y="6261854"/>
            <a:ext cx="4984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/google/</a:t>
            </a:r>
            <a:r>
              <a:rPr lang="en-US" sz="2800" dirty="0" err="1"/>
              <a:t>brotli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106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/>
              <a:t>Image Compression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630B0F-604F-5F4A-82DB-E70B5B4EBCE0}"/>
              </a:ext>
            </a:extLst>
          </p:cNvPr>
          <p:cNvSpPr txBox="1">
            <a:spLocks/>
          </p:cNvSpPr>
          <p:nvPr/>
        </p:nvSpPr>
        <p:spPr>
          <a:xfrm>
            <a:off x="850303" y="751387"/>
            <a:ext cx="70014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Lossy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8C8E8-127E-F246-9F5A-4FC6B8C05108}"/>
              </a:ext>
            </a:extLst>
          </p:cNvPr>
          <p:cNvSpPr txBox="1"/>
          <p:nvPr/>
        </p:nvSpPr>
        <p:spPr>
          <a:xfrm>
            <a:off x="850303" y="1573002"/>
            <a:ext cx="4789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 size is reduced by removing pixel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6BFE0-3BF7-A849-ABEB-4FE067B75FCC}"/>
              </a:ext>
            </a:extLst>
          </p:cNvPr>
          <p:cNvSpPr txBox="1"/>
          <p:nvPr/>
        </p:nvSpPr>
        <p:spPr>
          <a:xfrm>
            <a:off x="850303" y="4172833"/>
            <a:ext cx="9238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magick</a:t>
            </a:r>
            <a:r>
              <a:rPr lang="en-US" sz="2400" b="1" dirty="0"/>
              <a:t> -quality 85 </a:t>
            </a:r>
            <a:r>
              <a:rPr lang="en-US" sz="2400" b="1" dirty="0" err="1"/>
              <a:t>ireland.jpg</a:t>
            </a:r>
            <a:r>
              <a:rPr lang="en-US" sz="2400" b="1" dirty="0"/>
              <a:t> ireland85.jpg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5F942-1261-F44B-A0CA-4035072A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3" y="2527109"/>
            <a:ext cx="1347470" cy="1645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45370-7DE1-2F41-B51C-C13BCFBA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03" y="4807080"/>
            <a:ext cx="2933700" cy="77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F4BDE6-989D-C240-BCAB-694E625608C8}"/>
              </a:ext>
            </a:extLst>
          </p:cNvPr>
          <p:cNvSpPr/>
          <p:nvPr/>
        </p:nvSpPr>
        <p:spPr>
          <a:xfrm>
            <a:off x="850303" y="5776777"/>
            <a:ext cx="1078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</a:t>
            </a:r>
            <a:r>
              <a:rPr lang="en-US" b="1" dirty="0">
                <a:highlight>
                  <a:srgbClr val="FFFF00"/>
                </a:highlight>
              </a:rPr>
              <a:t>q_85</a:t>
            </a:r>
            <a:r>
              <a:rPr lang="en-US" b="1" dirty="0"/>
              <a:t>/v1520504964/IMG_20180301_114117_tzasan.jpg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268B1-A61E-A64D-9D6D-1CC8FA1F4B59}"/>
              </a:ext>
            </a:extLst>
          </p:cNvPr>
          <p:cNvSpPr/>
          <p:nvPr/>
        </p:nvSpPr>
        <p:spPr>
          <a:xfrm>
            <a:off x="228599" y="6542596"/>
            <a:ext cx="8980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/speed/docs/insights/</a:t>
            </a:r>
            <a:r>
              <a:rPr lang="en-US" dirty="0" err="1"/>
              <a:t>OptimizeImages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5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4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/>
              <a:t>Image Compression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630B0F-604F-5F4A-82DB-E70B5B4EBCE0}"/>
              </a:ext>
            </a:extLst>
          </p:cNvPr>
          <p:cNvSpPr txBox="1">
            <a:spLocks/>
          </p:cNvSpPr>
          <p:nvPr/>
        </p:nvSpPr>
        <p:spPr>
          <a:xfrm>
            <a:off x="850303" y="751387"/>
            <a:ext cx="70014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Lossy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8C8E8-127E-F246-9F5A-4FC6B8C05108}"/>
              </a:ext>
            </a:extLst>
          </p:cNvPr>
          <p:cNvSpPr txBox="1"/>
          <p:nvPr/>
        </p:nvSpPr>
        <p:spPr>
          <a:xfrm>
            <a:off x="850303" y="1573002"/>
            <a:ext cx="4789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 size is reduced by removing pixel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6BFE0-3BF7-A849-ABEB-4FE067B75FCC}"/>
              </a:ext>
            </a:extLst>
          </p:cNvPr>
          <p:cNvSpPr txBox="1"/>
          <p:nvPr/>
        </p:nvSpPr>
        <p:spPr>
          <a:xfrm>
            <a:off x="850303" y="4172833"/>
            <a:ext cx="9238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magick</a:t>
            </a:r>
            <a:r>
              <a:rPr lang="en-US" sz="2400" b="1" dirty="0"/>
              <a:t> -quality 85 </a:t>
            </a:r>
            <a:r>
              <a:rPr lang="en-US" sz="2400" b="1" dirty="0" err="1"/>
              <a:t>ireland.jpg</a:t>
            </a:r>
            <a:r>
              <a:rPr lang="en-US" sz="2400" b="1" dirty="0"/>
              <a:t> ireland85.jpg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5F942-1261-F44B-A0CA-4035072A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3" y="2527109"/>
            <a:ext cx="1347470" cy="1645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45370-7DE1-2F41-B51C-C13BCFBA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03" y="4807080"/>
            <a:ext cx="2933700" cy="77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F4BDE6-989D-C240-BCAB-694E625608C8}"/>
              </a:ext>
            </a:extLst>
          </p:cNvPr>
          <p:cNvSpPr/>
          <p:nvPr/>
        </p:nvSpPr>
        <p:spPr>
          <a:xfrm>
            <a:off x="850303" y="5776777"/>
            <a:ext cx="1078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</a:t>
            </a:r>
            <a:r>
              <a:rPr lang="en-US" b="1" dirty="0">
                <a:highlight>
                  <a:srgbClr val="FFFF00"/>
                </a:highlight>
              </a:rPr>
              <a:t>q_85</a:t>
            </a:r>
            <a:r>
              <a:rPr lang="en-US" b="1" dirty="0"/>
              <a:t>/v1520504964/IMG_20180301_114117_tzasan.jpg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B85F21-03F6-3C4B-8475-0D95411883DF}"/>
              </a:ext>
            </a:extLst>
          </p:cNvPr>
          <p:cNvSpPr/>
          <p:nvPr/>
        </p:nvSpPr>
        <p:spPr>
          <a:xfrm>
            <a:off x="7696200" y="1234440"/>
            <a:ext cx="4160520" cy="2938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Google: </a:t>
            </a:r>
          </a:p>
          <a:p>
            <a:pPr algn="ctr"/>
            <a:r>
              <a:rPr lang="en-US" sz="3200" dirty="0"/>
              <a:t>Recommends 85% compression on all images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268B1-A61E-A64D-9D6D-1CC8FA1F4B59}"/>
              </a:ext>
            </a:extLst>
          </p:cNvPr>
          <p:cNvSpPr/>
          <p:nvPr/>
        </p:nvSpPr>
        <p:spPr>
          <a:xfrm>
            <a:off x="228599" y="6542596"/>
            <a:ext cx="8980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/speed/docs/insights/</a:t>
            </a:r>
            <a:r>
              <a:rPr lang="en-US" dirty="0" err="1"/>
              <a:t>OptimizeImages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Compression Use “In The Wild”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3ADF9-A0B8-0642-BA6A-04B0601CD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8" t="20033"/>
          <a:stretch/>
        </p:blipFill>
        <p:spPr>
          <a:xfrm>
            <a:off x="6664423" y="1604345"/>
            <a:ext cx="2056162" cy="484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81B98-5670-074C-8366-DEE25FAC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052" y="1850972"/>
            <a:ext cx="854847" cy="158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12" y="3073715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462" y="1604345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1164665" y="5660685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</p:spTree>
    <p:extLst>
      <p:ext uri="{BB962C8B-B14F-4D97-AF65-F5344CB8AC3E}">
        <p14:creationId xmlns:p14="http://schemas.microsoft.com/office/powerpoint/2010/main" val="3698666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Quality Use “In The Wild”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3ADF9-A0B8-0642-BA6A-04B0601CD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08" t="20033"/>
          <a:stretch/>
        </p:blipFill>
        <p:spPr>
          <a:xfrm>
            <a:off x="937391" y="1690688"/>
            <a:ext cx="2056162" cy="484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81B98-5670-074C-8366-DEE25FAC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15" y="1502057"/>
            <a:ext cx="854847" cy="15875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18E980-6178-7441-836D-F6573B31C9A1}"/>
              </a:ext>
            </a:extLst>
          </p:cNvPr>
          <p:cNvSpPr/>
          <p:nvPr/>
        </p:nvSpPr>
        <p:spPr>
          <a:xfrm>
            <a:off x="838200" y="2827421"/>
            <a:ext cx="1002632" cy="3068053"/>
          </a:xfrm>
          <a:prstGeom prst="rect">
            <a:avLst/>
          </a:prstGeom>
          <a:solidFill>
            <a:schemeClr val="accent5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65F9-E68B-5E4D-9B1C-422A6EC3D523}"/>
              </a:ext>
            </a:extLst>
          </p:cNvPr>
          <p:cNvSpPr txBox="1"/>
          <p:nvPr/>
        </p:nvSpPr>
        <p:spPr>
          <a:xfrm>
            <a:off x="5072063" y="3099473"/>
            <a:ext cx="6281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Median Savings (50</a:t>
            </a:r>
            <a:r>
              <a:rPr lang="en-US" sz="2800" baseline="30000" dirty="0"/>
              <a:t>th</a:t>
            </a:r>
            <a:r>
              <a:rPr lang="en-US" sz="2800" dirty="0"/>
              <a:t> percentile):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2.83 seconds faster page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419KB  less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F5DA49-BB46-FF4E-BC6E-1221DA757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9843"/>
            <a:ext cx="3098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3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16BAC6-351F-5A4E-9A3D-3DD0C121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" y="-2286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2369CD-4B4E-6645-AE0C-364B4128173F}"/>
              </a:ext>
            </a:extLst>
          </p:cNvPr>
          <p:cNvSpPr txBox="1">
            <a:spLocks/>
          </p:cNvSpPr>
          <p:nvPr/>
        </p:nvSpPr>
        <p:spPr>
          <a:xfrm>
            <a:off x="364066" y="999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2.8 MB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4F50D-63DC-ED45-BE2E-84511FA20B24}"/>
              </a:ext>
            </a:extLst>
          </p:cNvPr>
          <p:cNvSpPr/>
          <p:nvPr/>
        </p:nvSpPr>
        <p:spPr>
          <a:xfrm>
            <a:off x="364066" y="6488668"/>
            <a:ext cx="11466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http://res.cloudinary.com/dougsillars/image/upload/v1526279646/ireland_mwnkwo.jpg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5B69CC-51F8-C846-AF1D-23E80CA6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85%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EE8209-1846-6445-8119-9A203B6E25C9}"/>
              </a:ext>
            </a:extLst>
          </p:cNvPr>
          <p:cNvSpPr txBox="1">
            <a:spLocks/>
          </p:cNvSpPr>
          <p:nvPr/>
        </p:nvSpPr>
        <p:spPr>
          <a:xfrm>
            <a:off x="364066" y="10058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1.3 MB</a:t>
            </a:r>
          </a:p>
          <a:p>
            <a:r>
              <a:rPr lang="en-US" b="1" dirty="0">
                <a:solidFill>
                  <a:schemeClr val="bg1"/>
                </a:solidFill>
              </a:rPr>
              <a:t>q_85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B90662-44DC-9141-8748-C094F9B7E61B}"/>
              </a:ext>
            </a:extLst>
          </p:cNvPr>
          <p:cNvSpPr/>
          <p:nvPr/>
        </p:nvSpPr>
        <p:spPr>
          <a:xfrm>
            <a:off x="377373" y="6488668"/>
            <a:ext cx="11292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http://res.cloudinary.com/dougsillars/image/q_85/upload/v1526279646/ireland_mwnkwo.jpg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010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EF020-489E-5840-93D3-9DAEFFBA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DBC3F-652E-CB42-8A5F-0FCB3B796DB8}"/>
              </a:ext>
            </a:extLst>
          </p:cNvPr>
          <p:cNvSpPr txBox="1">
            <a:spLocks/>
          </p:cNvSpPr>
          <p:nvPr/>
        </p:nvSpPr>
        <p:spPr>
          <a:xfrm>
            <a:off x="364066" y="996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551KB</a:t>
            </a:r>
          </a:p>
          <a:p>
            <a:r>
              <a:rPr lang="en-US" b="1" dirty="0">
                <a:solidFill>
                  <a:schemeClr val="bg1"/>
                </a:solidFill>
              </a:rPr>
              <a:t>q_50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1D4651-E24A-CC49-B4E6-00F45AB5AA06}"/>
              </a:ext>
            </a:extLst>
          </p:cNvPr>
          <p:cNvSpPr/>
          <p:nvPr/>
        </p:nvSpPr>
        <p:spPr>
          <a:xfrm>
            <a:off x="377373" y="6488668"/>
            <a:ext cx="11292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http://</a:t>
            </a:r>
            <a:r>
              <a:rPr lang="en-US" u="sng" dirty="0" err="1">
                <a:solidFill>
                  <a:schemeClr val="bg1"/>
                </a:solidFill>
              </a:rPr>
              <a:t>res.cloudinary.com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dougsillars</a:t>
            </a:r>
            <a:r>
              <a:rPr lang="en-US" u="sng" dirty="0">
                <a:solidFill>
                  <a:schemeClr val="bg1"/>
                </a:solidFill>
              </a:rPr>
              <a:t>/image/q_50/upload/v1526279646/</a:t>
            </a:r>
            <a:r>
              <a:rPr lang="en-US" u="sng" dirty="0" err="1">
                <a:solidFill>
                  <a:schemeClr val="bg1"/>
                </a:solidFill>
              </a:rPr>
              <a:t>ireland_mwnkwo.jpg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88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E312B3-9566-AF4A-ABEC-F549E424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8" y="-2291316"/>
            <a:ext cx="12199088" cy="9149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20%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2326A9-268E-0F44-A692-D770EB4E8F2B}"/>
              </a:ext>
            </a:extLst>
          </p:cNvPr>
          <p:cNvSpPr txBox="1">
            <a:spLocks/>
          </p:cNvSpPr>
          <p:nvPr/>
        </p:nvSpPr>
        <p:spPr>
          <a:xfrm>
            <a:off x="364066" y="1118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274 KB</a:t>
            </a:r>
          </a:p>
          <a:p>
            <a:r>
              <a:rPr lang="en-US" b="1" dirty="0">
                <a:solidFill>
                  <a:schemeClr val="bg1"/>
                </a:solidFill>
              </a:rPr>
              <a:t>q_20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AF102-CFCC-D347-AD4B-1ADCDD0D9E88}"/>
              </a:ext>
            </a:extLst>
          </p:cNvPr>
          <p:cNvSpPr/>
          <p:nvPr/>
        </p:nvSpPr>
        <p:spPr>
          <a:xfrm>
            <a:off x="377373" y="6488668"/>
            <a:ext cx="11292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http://</a:t>
            </a:r>
            <a:r>
              <a:rPr lang="en-US" u="sng" dirty="0" err="1">
                <a:solidFill>
                  <a:schemeClr val="bg1"/>
                </a:solidFill>
              </a:rPr>
              <a:t>res.cloudinary.com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dougsillars</a:t>
            </a:r>
            <a:r>
              <a:rPr lang="en-US" u="sng" dirty="0">
                <a:solidFill>
                  <a:schemeClr val="bg1"/>
                </a:solidFill>
              </a:rPr>
              <a:t>/image/q_20/upload/v1526279646/</a:t>
            </a:r>
            <a:r>
              <a:rPr lang="en-US" u="sng" dirty="0" err="1">
                <a:solidFill>
                  <a:schemeClr val="bg1"/>
                </a:solidFill>
              </a:rPr>
              <a:t>ireland_mwnkwo.jpg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68FCE-A28A-B645-B1A8-CB62A023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6" y="987373"/>
            <a:ext cx="7645400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dirty="0"/>
              <a:t>Graphing the Results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A049E-7598-7F4A-8861-1A25435FB2EC}"/>
              </a:ext>
            </a:extLst>
          </p:cNvPr>
          <p:cNvCxnSpPr/>
          <p:nvPr/>
        </p:nvCxnSpPr>
        <p:spPr>
          <a:xfrm>
            <a:off x="3193143" y="930729"/>
            <a:ext cx="0" cy="53122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3591DD-B40D-A049-9809-0943B7485A12}"/>
              </a:ext>
            </a:extLst>
          </p:cNvPr>
          <p:cNvSpPr/>
          <p:nvPr/>
        </p:nvSpPr>
        <p:spPr>
          <a:xfrm>
            <a:off x="228599" y="6527356"/>
            <a:ext cx="8980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/speed/docs/insights/</a:t>
            </a:r>
            <a:r>
              <a:rPr lang="en-US" dirty="0" err="1"/>
              <a:t>OptimizeImages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8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F568D-2DE9-8246-988E-F53E93CB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6" y="973259"/>
            <a:ext cx="7645400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dirty="0"/>
              <a:t>Graphing the Results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A049E-7598-7F4A-8861-1A25435FB2EC}"/>
              </a:ext>
            </a:extLst>
          </p:cNvPr>
          <p:cNvCxnSpPr/>
          <p:nvPr/>
        </p:nvCxnSpPr>
        <p:spPr>
          <a:xfrm>
            <a:off x="3193143" y="930729"/>
            <a:ext cx="0" cy="53122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3591DD-B40D-A049-9809-0943B7485A12}"/>
              </a:ext>
            </a:extLst>
          </p:cNvPr>
          <p:cNvSpPr/>
          <p:nvPr/>
        </p:nvSpPr>
        <p:spPr>
          <a:xfrm>
            <a:off x="228599" y="6527356"/>
            <a:ext cx="8980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/speed/docs/insights/</a:t>
            </a:r>
            <a:r>
              <a:rPr lang="en-US" dirty="0" err="1"/>
              <a:t>OptimizeImages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901C0D-3900-A145-B377-E5C67C7593F9}"/>
              </a:ext>
            </a:extLst>
          </p:cNvPr>
          <p:cNvCxnSpPr/>
          <p:nvPr/>
        </p:nvCxnSpPr>
        <p:spPr>
          <a:xfrm>
            <a:off x="5467325" y="973259"/>
            <a:ext cx="0" cy="53122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14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9695"/>
            <a:ext cx="10515600" cy="1325563"/>
          </a:xfrm>
        </p:spPr>
        <p:txBody>
          <a:bodyPr/>
          <a:lstStyle/>
          <a:p>
            <a:r>
              <a:rPr lang="en-US" dirty="0"/>
              <a:t>Automate Quality vs.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B76D-7AE7-1346-883A-48694EB18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1495258"/>
            <a:ext cx="10515600" cy="4351338"/>
          </a:xfrm>
        </p:spPr>
        <p:txBody>
          <a:bodyPr/>
          <a:lstStyle/>
          <a:p>
            <a:r>
              <a:rPr lang="en-US" dirty="0" err="1"/>
              <a:t>Butteraugli</a:t>
            </a:r>
            <a:r>
              <a:rPr lang="en-US" dirty="0"/>
              <a:t> </a:t>
            </a:r>
          </a:p>
          <a:p>
            <a:r>
              <a:rPr lang="en-US" dirty="0"/>
              <a:t>SSIM: Structural </a:t>
            </a:r>
            <a:r>
              <a:rPr lang="en-US" dirty="0" err="1"/>
              <a:t>SIMilarity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6E11F-0656-F94B-8FB0-91575D127191}"/>
              </a:ext>
            </a:extLst>
          </p:cNvPr>
          <p:cNvSpPr/>
          <p:nvPr/>
        </p:nvSpPr>
        <p:spPr>
          <a:xfrm>
            <a:off x="293170" y="6408690"/>
            <a:ext cx="447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technopagan</a:t>
            </a:r>
            <a:r>
              <a:rPr lang="en-US" dirty="0"/>
              <a:t>/</a:t>
            </a:r>
            <a:r>
              <a:rPr lang="en-US" dirty="0" err="1"/>
              <a:t>cjpeg-dssim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3E67C5-B018-B647-88DA-AB708DA3738C}"/>
              </a:ext>
            </a:extLst>
          </p:cNvPr>
          <p:cNvSpPr/>
          <p:nvPr/>
        </p:nvSpPr>
        <p:spPr>
          <a:xfrm>
            <a:off x="685800" y="3028670"/>
            <a:ext cx="473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ndale Mono" panose="020B0509000000000004" pitchFamily="49" charset="0"/>
              </a:rPr>
              <a:t>cjpeg-dssim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en-US" b="1" dirty="0" err="1">
                <a:latin typeface="Andale Mono" panose="020B0509000000000004" pitchFamily="49" charset="0"/>
              </a:rPr>
              <a:t>jpegoptim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en-US" b="1" dirty="0" err="1">
                <a:latin typeface="Andale Mono" panose="020B0509000000000004" pitchFamily="49" charset="0"/>
              </a:rPr>
              <a:t>ireland.jpg</a:t>
            </a:r>
            <a:endParaRPr lang="en-US" b="1" dirty="0">
              <a:effectLst/>
              <a:latin typeface="Andale Mono" panose="020B050900000000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EFB97-FE37-924A-A757-30B6D6EF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3" y="4331050"/>
            <a:ext cx="2933700" cy="77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7C7A93-63DC-9744-A43E-F1E069094FCB}"/>
              </a:ext>
            </a:extLst>
          </p:cNvPr>
          <p:cNvSpPr/>
          <p:nvPr/>
        </p:nvSpPr>
        <p:spPr>
          <a:xfrm>
            <a:off x="550881" y="5306819"/>
            <a:ext cx="1078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</a:t>
            </a:r>
            <a:r>
              <a:rPr lang="en-US" b="1" dirty="0" err="1">
                <a:highlight>
                  <a:srgbClr val="FFFF00"/>
                </a:highlight>
              </a:rPr>
              <a:t>q_auto</a:t>
            </a:r>
            <a:r>
              <a:rPr lang="en-US" b="1" dirty="0"/>
              <a:t>/v1526279646/</a:t>
            </a:r>
            <a:r>
              <a:rPr lang="en-US" b="1" dirty="0" err="1"/>
              <a:t>ireland_mwnkwo.jpg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3003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2100355" y="689811"/>
          <a:ext cx="7962935" cy="5279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403225" y="874059"/>
            <a:ext cx="1863103" cy="5094940"/>
          </a:xfrm>
          <a:prstGeom prst="rect">
            <a:avLst/>
          </a:prstGeom>
          <a:solidFill>
            <a:schemeClr val="accent1">
              <a:lumMod val="40000"/>
              <a:lumOff val="60000"/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89316" y="874059"/>
            <a:ext cx="1687884" cy="5094940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43991" y="6372068"/>
            <a:ext cx="7933209" cy="286419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www.ericsson.com</a:t>
            </a:r>
            <a:r>
              <a:rPr lang="en-US" sz="1400" dirty="0">
                <a:solidFill>
                  <a:schemeClr val="tx1"/>
                </a:solidFill>
              </a:rPr>
              <a:t>/res/docs/2016/mobility-report/emr-feb-2016-the-stress-of-steaming-delays.pdf</a:t>
            </a:r>
          </a:p>
        </p:txBody>
      </p:sp>
      <p:sp>
        <p:nvSpPr>
          <p:cNvPr id="9" name="Right Arrow 8"/>
          <p:cNvSpPr/>
          <p:nvPr/>
        </p:nvSpPr>
        <p:spPr>
          <a:xfrm rot="16200000">
            <a:off x="-179904" y="2811696"/>
            <a:ext cx="3550024" cy="44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404137" y="2950655"/>
            <a:ext cx="2910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3457282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4DAEA-1E5C-5547-9B16-50C522C4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SSIM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DBC3F-652E-CB42-8A5F-0FCB3B796DB8}"/>
              </a:ext>
            </a:extLst>
          </p:cNvPr>
          <p:cNvSpPr txBox="1">
            <a:spLocks/>
          </p:cNvSpPr>
          <p:nvPr/>
        </p:nvSpPr>
        <p:spPr>
          <a:xfrm>
            <a:off x="364066" y="8913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628-934 KB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10B54-FDBE-4045-9DD4-02ABD61754F9}"/>
              </a:ext>
            </a:extLst>
          </p:cNvPr>
          <p:cNvSpPr/>
          <p:nvPr/>
        </p:nvSpPr>
        <p:spPr>
          <a:xfrm>
            <a:off x="280416" y="6350091"/>
            <a:ext cx="11631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http://</a:t>
            </a:r>
            <a:r>
              <a:rPr lang="en-US" b="1" dirty="0" err="1">
                <a:solidFill>
                  <a:schemeClr val="bg1"/>
                </a:solidFill>
              </a:rPr>
              <a:t>res.cloudinary.com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dougsillars</a:t>
            </a:r>
            <a:r>
              <a:rPr lang="en-US" b="1" dirty="0">
                <a:solidFill>
                  <a:schemeClr val="bg1"/>
                </a:solidFill>
              </a:rPr>
              <a:t>/image/upload/</a:t>
            </a:r>
            <a:r>
              <a:rPr lang="en-US" b="1" dirty="0" err="1">
                <a:solidFill>
                  <a:schemeClr val="bg1"/>
                </a:solidFill>
              </a:rPr>
              <a:t>q_auto</a:t>
            </a:r>
            <a:r>
              <a:rPr lang="en-US" b="1" dirty="0">
                <a:solidFill>
                  <a:schemeClr val="bg1"/>
                </a:solidFill>
              </a:rPr>
              <a:t>/v1526279646/</a:t>
            </a:r>
            <a:r>
              <a:rPr lang="en-US" b="1" dirty="0" err="1">
                <a:solidFill>
                  <a:schemeClr val="bg1"/>
                </a:solidFill>
              </a:rPr>
              <a:t>ireland_mwnkwo.jpg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28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695814" cy="4351338"/>
          </a:xfrm>
        </p:spPr>
        <p:txBody>
          <a:bodyPr/>
          <a:lstStyle/>
          <a:p>
            <a:r>
              <a:rPr lang="en-US" b="1" dirty="0"/>
              <a:t>Full Size Image:      </a:t>
            </a:r>
            <a:r>
              <a:rPr lang="en-US" dirty="0"/>
              <a:t>	</a:t>
            </a:r>
            <a:r>
              <a:rPr lang="en-US" dirty="0">
                <a:hlinkClick r:id="rId2"/>
              </a:rPr>
              <a:t>https://dougsillars.github.io/OSCAL/</a:t>
            </a:r>
            <a:endParaRPr lang="en-US" dirty="0"/>
          </a:p>
          <a:p>
            <a:r>
              <a:rPr lang="en-US" b="1" dirty="0"/>
              <a:t>85%  Optimized:		</a:t>
            </a:r>
            <a:r>
              <a:rPr lang="en-US" u="sng" dirty="0">
                <a:hlinkClick r:id="rId3"/>
              </a:rPr>
              <a:t>https://dougsillars.github.io/OSCAL/index85.html</a:t>
            </a:r>
            <a:endParaRPr lang="en-US" b="1" dirty="0"/>
          </a:p>
          <a:p>
            <a:r>
              <a:rPr lang="en-US" b="1" dirty="0"/>
              <a:t>SSIM Optimized:	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index_ssim.html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5E0A8-AAED-514B-9A40-7DF53EAA5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1" y="3865483"/>
            <a:ext cx="9295021" cy="26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3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695814" cy="4351338"/>
          </a:xfrm>
        </p:spPr>
        <p:txBody>
          <a:bodyPr/>
          <a:lstStyle/>
          <a:p>
            <a:r>
              <a:rPr lang="en-US" b="1" dirty="0"/>
              <a:t>Full Size Image:      </a:t>
            </a:r>
            <a:r>
              <a:rPr lang="en-US" dirty="0"/>
              <a:t>	https://dougsillars.github.io/OSCAL/</a:t>
            </a:r>
          </a:p>
          <a:p>
            <a:r>
              <a:rPr lang="en-US" b="1" dirty="0"/>
              <a:t>85%  Optimized:		</a:t>
            </a:r>
            <a:r>
              <a:rPr lang="en-US" dirty="0"/>
              <a:t>https://dougsillars.github.io/OSCAL/index85.html</a:t>
            </a:r>
            <a:endParaRPr lang="en-US" b="1" dirty="0"/>
          </a:p>
          <a:p>
            <a:r>
              <a:rPr lang="en-US" b="1" dirty="0"/>
              <a:t>SSIM Optimized:	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index_ssim.html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Test Load on Motorola G4: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BE907-16A3-1142-BC5A-38AAEBA8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22" y="4353064"/>
            <a:ext cx="9525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9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F568D-2DE9-8246-988E-F53E93CB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16" y="973259"/>
            <a:ext cx="7645400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US" dirty="0"/>
              <a:t>Graphing the Results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A049E-7598-7F4A-8861-1A25435FB2EC}"/>
              </a:ext>
            </a:extLst>
          </p:cNvPr>
          <p:cNvCxnSpPr/>
          <p:nvPr/>
        </p:nvCxnSpPr>
        <p:spPr>
          <a:xfrm>
            <a:off x="3193143" y="930729"/>
            <a:ext cx="0" cy="53122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3591DD-B40D-A049-9809-0943B7485A12}"/>
              </a:ext>
            </a:extLst>
          </p:cNvPr>
          <p:cNvSpPr/>
          <p:nvPr/>
        </p:nvSpPr>
        <p:spPr>
          <a:xfrm>
            <a:off x="228599" y="6527356"/>
            <a:ext cx="8980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/speed/docs/insights/</a:t>
            </a:r>
            <a:r>
              <a:rPr lang="en-US" dirty="0" err="1"/>
              <a:t>OptimizeImages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901C0D-3900-A145-B377-E5C67C7593F9}"/>
              </a:ext>
            </a:extLst>
          </p:cNvPr>
          <p:cNvCxnSpPr/>
          <p:nvPr/>
        </p:nvCxnSpPr>
        <p:spPr>
          <a:xfrm>
            <a:off x="5467325" y="973259"/>
            <a:ext cx="0" cy="53122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444E31-51D0-5D49-804C-93CBC8DD0836}"/>
              </a:ext>
            </a:extLst>
          </p:cNvPr>
          <p:cNvCxnSpPr/>
          <p:nvPr/>
        </p:nvCxnSpPr>
        <p:spPr>
          <a:xfrm>
            <a:off x="3785810" y="930729"/>
            <a:ext cx="0" cy="531222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66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695814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GitHub:  			https://github.com/dougsillars/OSCAL</a:t>
            </a:r>
          </a:p>
          <a:p>
            <a:endParaRPr lang="en-US" b="1" dirty="0"/>
          </a:p>
          <a:p>
            <a:r>
              <a:rPr lang="en-US" b="1" dirty="0"/>
              <a:t>Full Size Image:      </a:t>
            </a:r>
            <a:r>
              <a:rPr lang="en-US" dirty="0"/>
              <a:t>	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</a:p>
          <a:p>
            <a:r>
              <a:rPr lang="en-US" b="1" dirty="0"/>
              <a:t>Optimized:	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index_ssim.html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https://res.cloudinary.com/dougsillars/image/fetch/q_85/&lt;</a:t>
            </a:r>
            <a:r>
              <a:rPr lang="en-US" b="1" dirty="0" err="1"/>
              <a:t>yourImageURL</a:t>
            </a:r>
            <a:r>
              <a:rPr lang="en-US" b="1" dirty="0"/>
              <a:t>&gt;</a:t>
            </a:r>
          </a:p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/image/upload/q_85/v1526279646/</a:t>
            </a:r>
            <a:r>
              <a:rPr lang="en-US" b="1" dirty="0" err="1"/>
              <a:t>ireland_mwnkwo.jpg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5673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Formats – Average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29789-DDE8-DB45-8EC2-0193470B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" t="1835"/>
          <a:stretch/>
        </p:blipFill>
        <p:spPr>
          <a:xfrm>
            <a:off x="2116230" y="1482888"/>
            <a:ext cx="6764337" cy="407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36E39-23D8-5D44-BE0C-06CA217CACD3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</p:spTree>
    <p:extLst>
      <p:ext uri="{BB962C8B-B14F-4D97-AF65-F5344CB8AC3E}">
        <p14:creationId xmlns:p14="http://schemas.microsoft.com/office/powerpoint/2010/main" val="100347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Formats – Average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29789-DDE8-DB45-8EC2-0193470B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" t="1835"/>
          <a:stretch/>
        </p:blipFill>
        <p:spPr>
          <a:xfrm>
            <a:off x="2116230" y="1482888"/>
            <a:ext cx="6764337" cy="407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36E39-23D8-5D44-BE0C-06CA217CACD3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4FE79579-DEB7-A041-B780-A38295A2A358}"/>
              </a:ext>
            </a:extLst>
          </p:cNvPr>
          <p:cNvSpPr/>
          <p:nvPr/>
        </p:nvSpPr>
        <p:spPr>
          <a:xfrm>
            <a:off x="5227687" y="1997238"/>
            <a:ext cx="541421" cy="181676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6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9695"/>
            <a:ext cx="10515600" cy="1325563"/>
          </a:xfrm>
        </p:spPr>
        <p:txBody>
          <a:bodyPr/>
          <a:lstStyle/>
          <a:p>
            <a:r>
              <a:rPr lang="en-US" dirty="0"/>
              <a:t>File Format: </a:t>
            </a:r>
            <a:r>
              <a:rPr lang="en-US" dirty="0" err="1"/>
              <a:t>WebP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D53047-EA6D-3641-8344-66F181F8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8" y="1173337"/>
            <a:ext cx="11988800" cy="45202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91991F-6B58-004B-8657-CC19C9FC26BE}"/>
              </a:ext>
            </a:extLst>
          </p:cNvPr>
          <p:cNvSpPr/>
          <p:nvPr/>
        </p:nvSpPr>
        <p:spPr>
          <a:xfrm>
            <a:off x="203200" y="6345832"/>
            <a:ext cx="3279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caniuse.com</a:t>
            </a:r>
            <a:r>
              <a:rPr lang="en-US" dirty="0"/>
              <a:t>/#feat=</a:t>
            </a:r>
            <a:r>
              <a:rPr lang="en-US" dirty="0" err="1"/>
              <a:t>webp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92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9695"/>
            <a:ext cx="10515600" cy="1325563"/>
          </a:xfrm>
        </p:spPr>
        <p:txBody>
          <a:bodyPr/>
          <a:lstStyle/>
          <a:p>
            <a:r>
              <a:rPr lang="en-US" dirty="0"/>
              <a:t>Convert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B76D-7AE7-1346-883A-48694EB18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14952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EFB97-FE37-924A-A757-30B6D6EF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70" y="4776879"/>
            <a:ext cx="2933700" cy="77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7C7A93-63DC-9744-A43E-F1E069094FCB}"/>
              </a:ext>
            </a:extLst>
          </p:cNvPr>
          <p:cNvSpPr/>
          <p:nvPr/>
        </p:nvSpPr>
        <p:spPr>
          <a:xfrm>
            <a:off x="550881" y="5661930"/>
            <a:ext cx="10785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</a:t>
            </a:r>
            <a:r>
              <a:rPr lang="en-US" b="1" dirty="0" err="1">
                <a:highlight>
                  <a:srgbClr val="FFFF00"/>
                </a:highlight>
              </a:rPr>
              <a:t>q_auto,f_auto</a:t>
            </a:r>
            <a:r>
              <a:rPr lang="en-US" b="1" dirty="0"/>
              <a:t>/v1526279646/</a:t>
            </a:r>
            <a:r>
              <a:rPr lang="en-US" b="1" dirty="0" err="1"/>
              <a:t>ireland_mwnkwo.jpg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2B5B4F-E17A-744C-B731-9D35AC85D8D7}"/>
              </a:ext>
            </a:extLst>
          </p:cNvPr>
          <p:cNvSpPr/>
          <p:nvPr/>
        </p:nvSpPr>
        <p:spPr>
          <a:xfrm>
            <a:off x="550881" y="2886096"/>
            <a:ext cx="9270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ndale Mono" panose="020B0509000000000004" pitchFamily="49" charset="0"/>
              </a:rPr>
              <a:t>convert </a:t>
            </a:r>
            <a:r>
              <a:rPr lang="en-US" sz="2400" b="1" dirty="0" err="1">
                <a:latin typeface="Andale Mono" panose="020B0509000000000004" pitchFamily="49" charset="0"/>
              </a:rPr>
              <a:t>ireland_cjpeg_dssim.jpg</a:t>
            </a:r>
            <a:r>
              <a:rPr lang="en-US" sz="2400" b="1" dirty="0">
                <a:latin typeface="Andale Mono" panose="020B0509000000000004" pitchFamily="49" charset="0"/>
              </a:rPr>
              <a:t> </a:t>
            </a:r>
            <a:r>
              <a:rPr lang="en-US" sz="2400" b="1" dirty="0" err="1">
                <a:latin typeface="Andale Mono" panose="020B0509000000000004" pitchFamily="49" charset="0"/>
              </a:rPr>
              <a:t>ireland.webp</a:t>
            </a:r>
            <a:endParaRPr lang="en-US" sz="2400" b="1" dirty="0">
              <a:effectLst/>
              <a:latin typeface="Andale Mono" panose="020B05090000000000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89B07-7E4E-C442-B963-4B78DFE76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1" y="1310592"/>
            <a:ext cx="1347470" cy="1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8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EA326F-5414-214B-A933-4E7CD7A5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67712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6" y="-2074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SSIM + </a:t>
            </a:r>
            <a:r>
              <a:rPr lang="en-US" b="1" dirty="0" err="1">
                <a:solidFill>
                  <a:schemeClr val="bg1"/>
                </a:solidFill>
              </a:rPr>
              <a:t>WebP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3DBC3F-652E-CB42-8A5F-0FCB3B796DB8}"/>
              </a:ext>
            </a:extLst>
          </p:cNvPr>
          <p:cNvSpPr txBox="1">
            <a:spLocks/>
          </p:cNvSpPr>
          <p:nvPr/>
        </p:nvSpPr>
        <p:spPr>
          <a:xfrm>
            <a:off x="364066" y="132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433-505 KB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10B54-FDBE-4045-9DD4-02ABD61754F9}"/>
              </a:ext>
            </a:extLst>
          </p:cNvPr>
          <p:cNvSpPr/>
          <p:nvPr/>
        </p:nvSpPr>
        <p:spPr>
          <a:xfrm>
            <a:off x="0" y="6457890"/>
            <a:ext cx="11631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http://</a:t>
            </a:r>
            <a:r>
              <a:rPr lang="en-US" sz="2000" b="1" dirty="0" err="1">
                <a:solidFill>
                  <a:schemeClr val="bg1"/>
                </a:solidFill>
              </a:rPr>
              <a:t>res.cloudinary.com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dougsillars</a:t>
            </a:r>
            <a:r>
              <a:rPr lang="en-US" sz="2000" b="1" dirty="0">
                <a:solidFill>
                  <a:schemeClr val="bg1"/>
                </a:solidFill>
              </a:rPr>
              <a:t>/image/upload/</a:t>
            </a:r>
            <a:r>
              <a:rPr lang="en-US" sz="2000" b="1" dirty="0" err="1">
                <a:solidFill>
                  <a:schemeClr val="bg1"/>
                </a:solidFill>
              </a:rPr>
              <a:t>q_auto,f_auto</a:t>
            </a:r>
            <a:r>
              <a:rPr lang="en-US" sz="2000" b="1" dirty="0">
                <a:solidFill>
                  <a:schemeClr val="bg1"/>
                </a:solidFill>
              </a:rPr>
              <a:t>/v1526279646/</a:t>
            </a:r>
            <a:r>
              <a:rPr lang="en-US" sz="2000" b="1" dirty="0" err="1">
                <a:solidFill>
                  <a:schemeClr val="bg1"/>
                </a:solidFill>
              </a:rPr>
              <a:t>ireland_mwnkwo.jpg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98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0" y="-131936"/>
            <a:ext cx="10515600" cy="1325563"/>
          </a:xfrm>
        </p:spPr>
        <p:txBody>
          <a:bodyPr/>
          <a:lstStyle/>
          <a:p>
            <a:r>
              <a:rPr lang="en-US" dirty="0"/>
              <a:t>Large Downloads Induce Delays in Rendering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7770F-5B26-4149-9A2F-4AD3B25E4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5" y="1220079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B363BB-A26F-A04D-97F7-951A5ADF7520}"/>
              </a:ext>
            </a:extLst>
          </p:cNvPr>
          <p:cNvSpPr txBox="1"/>
          <p:nvPr/>
        </p:nvSpPr>
        <p:spPr>
          <a:xfrm>
            <a:off x="2505514" y="1484763"/>
            <a:ext cx="6385302" cy="812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3s:  		53% of Users Abandon Mobile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1A679-7334-F146-9958-0FA262572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10" y="2322170"/>
            <a:ext cx="904149" cy="750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22B2C-493F-A049-80ED-853FB37FC460}"/>
              </a:ext>
            </a:extLst>
          </p:cNvPr>
          <p:cNvSpPr txBox="1"/>
          <p:nvPr/>
        </p:nvSpPr>
        <p:spPr>
          <a:xfrm>
            <a:off x="2505514" y="2327560"/>
            <a:ext cx="6385302" cy="812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500ms:  	26% Frustration</a:t>
            </a:r>
          </a:p>
          <a:p>
            <a:r>
              <a:rPr lang="en-US" sz="2400" dirty="0">
                <a:solidFill>
                  <a:schemeClr val="tx2"/>
                </a:solidFill>
              </a:rPr>
              <a:t>		8%   Engagement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80967C9-9318-2844-94BF-3C9E2073E7E3}"/>
              </a:ext>
            </a:extLst>
          </p:cNvPr>
          <p:cNvSpPr/>
          <p:nvPr/>
        </p:nvSpPr>
        <p:spPr>
          <a:xfrm rot="5400000">
            <a:off x="6374480" y="2827719"/>
            <a:ext cx="323853" cy="21687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910B750-A60C-FF40-AE70-F814F87A999B}"/>
              </a:ext>
            </a:extLst>
          </p:cNvPr>
          <p:cNvSpPr/>
          <p:nvPr/>
        </p:nvSpPr>
        <p:spPr>
          <a:xfrm rot="16200000">
            <a:off x="6364223" y="2351960"/>
            <a:ext cx="347297" cy="21394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FAA083-E7E9-324F-B400-FBDEE4C07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1" r="1730" b="3953"/>
          <a:stretch/>
        </p:blipFill>
        <p:spPr>
          <a:xfrm>
            <a:off x="451420" y="3481135"/>
            <a:ext cx="718474" cy="766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57CDC7-1BB7-E34D-B69E-277C5C8FF2A0}"/>
              </a:ext>
            </a:extLst>
          </p:cNvPr>
          <p:cNvSpPr txBox="1"/>
          <p:nvPr/>
        </p:nvSpPr>
        <p:spPr>
          <a:xfrm>
            <a:off x="2505513" y="3576757"/>
            <a:ext cx="8755153" cy="812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100ms:  	1% Revenue	    Walmart &amp; Amazon (Desktop 2001)</a:t>
            </a:r>
          </a:p>
          <a:p>
            <a:r>
              <a:rPr lang="en-US" sz="2400" dirty="0">
                <a:solidFill>
                  <a:schemeClr val="tx2"/>
                </a:solidFill>
              </a:rPr>
              <a:t>			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7AE02A7-1E0D-BB4C-8EEA-A37A82D0E1E2}"/>
              </a:ext>
            </a:extLst>
          </p:cNvPr>
          <p:cNvSpPr/>
          <p:nvPr/>
        </p:nvSpPr>
        <p:spPr>
          <a:xfrm rot="5400000">
            <a:off x="5805223" y="3638805"/>
            <a:ext cx="469079" cy="29894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phone-804792_1280.png">
            <a:extLst>
              <a:ext uri="{FF2B5EF4-FFF2-40B4-BE49-F238E27FC236}">
                <a16:creationId xmlns:a16="http://schemas.microsoft.com/office/drawing/2014/main" id="{8FFFAC5F-7EC1-124B-BAE0-25570716C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5" y="4395124"/>
            <a:ext cx="470535" cy="790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AAD07C-703C-2749-BFA5-7BFD984EC628}"/>
              </a:ext>
            </a:extLst>
          </p:cNvPr>
          <p:cNvSpPr txBox="1"/>
          <p:nvPr/>
        </p:nvSpPr>
        <p:spPr>
          <a:xfrm>
            <a:off x="2505514" y="4507855"/>
            <a:ext cx="7790630" cy="812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		4</a:t>
            </a:r>
            <a:r>
              <a:rPr lang="en-US" sz="2400">
                <a:solidFill>
                  <a:schemeClr val="tx2"/>
                </a:solidFill>
              </a:rPr>
              <a:t>% Mobile </a:t>
            </a:r>
            <a:r>
              <a:rPr lang="en-US" sz="2400" dirty="0">
                <a:solidFill>
                  <a:schemeClr val="tx2"/>
                </a:solidFill>
              </a:rPr>
              <a:t>Users Throw Their Phones </a:t>
            </a:r>
          </a:p>
          <a:p>
            <a:r>
              <a:rPr lang="en-US" sz="2400" dirty="0">
                <a:solidFill>
                  <a:schemeClr val="tx2"/>
                </a:solidFill>
              </a:rPr>
              <a:t>			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3A391F-04A4-2A43-BBD0-7B352DB0844D}"/>
              </a:ext>
            </a:extLst>
          </p:cNvPr>
          <p:cNvCxnSpPr/>
          <p:nvPr/>
        </p:nvCxnSpPr>
        <p:spPr>
          <a:xfrm>
            <a:off x="695156" y="4444793"/>
            <a:ext cx="111011" cy="114302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1B31D1-4474-E742-9371-A960872C17A0}"/>
              </a:ext>
            </a:extLst>
          </p:cNvPr>
          <p:cNvCxnSpPr/>
          <p:nvPr/>
        </p:nvCxnSpPr>
        <p:spPr>
          <a:xfrm flipH="1">
            <a:off x="635930" y="4437334"/>
            <a:ext cx="186728" cy="13358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6567C8-B7C8-D346-84CA-0B54F762A9DD}"/>
              </a:ext>
            </a:extLst>
          </p:cNvPr>
          <p:cNvCxnSpPr/>
          <p:nvPr/>
        </p:nvCxnSpPr>
        <p:spPr>
          <a:xfrm>
            <a:off x="664387" y="4458419"/>
            <a:ext cx="111011" cy="114302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B3FAAC-806D-294A-8033-2CD3513678A3}"/>
              </a:ext>
            </a:extLst>
          </p:cNvPr>
          <p:cNvCxnSpPr/>
          <p:nvPr/>
        </p:nvCxnSpPr>
        <p:spPr>
          <a:xfrm flipV="1">
            <a:off x="640387" y="4528387"/>
            <a:ext cx="176595" cy="7796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7E92C5-E5BD-E344-A9D5-874A06274E22}"/>
              </a:ext>
            </a:extLst>
          </p:cNvPr>
          <p:cNvCxnSpPr/>
          <p:nvPr/>
        </p:nvCxnSpPr>
        <p:spPr>
          <a:xfrm>
            <a:off x="694304" y="4614035"/>
            <a:ext cx="111011" cy="114302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73511A-F208-884F-AF8F-009132CA8DD2}"/>
              </a:ext>
            </a:extLst>
          </p:cNvPr>
          <p:cNvCxnSpPr/>
          <p:nvPr/>
        </p:nvCxnSpPr>
        <p:spPr>
          <a:xfrm>
            <a:off x="705971" y="4531657"/>
            <a:ext cx="111011" cy="271694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878CE-F6E9-BB4E-BA3A-86AEF52194EA}"/>
              </a:ext>
            </a:extLst>
          </p:cNvPr>
          <p:cNvCxnSpPr/>
          <p:nvPr/>
        </p:nvCxnSpPr>
        <p:spPr>
          <a:xfrm flipV="1">
            <a:off x="705971" y="4507855"/>
            <a:ext cx="220547" cy="23802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8590C0-6E16-894D-B649-F1004F4E405B}"/>
              </a:ext>
            </a:extLst>
          </p:cNvPr>
          <p:cNvCxnSpPr/>
          <p:nvPr/>
        </p:nvCxnSpPr>
        <p:spPr>
          <a:xfrm flipH="1">
            <a:off x="652720" y="4531657"/>
            <a:ext cx="53251" cy="151991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35B62-BA07-864D-B9E0-96FA5422A2A2}"/>
              </a:ext>
            </a:extLst>
          </p:cNvPr>
          <p:cNvCxnSpPr/>
          <p:nvPr/>
        </p:nvCxnSpPr>
        <p:spPr>
          <a:xfrm flipH="1" flipV="1">
            <a:off x="609618" y="4507855"/>
            <a:ext cx="96353" cy="23802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AAA777-A239-8247-994D-129B32A80BDA}"/>
              </a:ext>
            </a:extLst>
          </p:cNvPr>
          <p:cNvSpPr/>
          <p:nvPr/>
        </p:nvSpPr>
        <p:spPr>
          <a:xfrm>
            <a:off x="243886" y="5908884"/>
            <a:ext cx="88637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https://www.doubleclickbygoogle.com/articles/mobile-speed-matters</a:t>
            </a:r>
          </a:p>
          <a:p>
            <a:r>
              <a:rPr lang="en-US" sz="1400" dirty="0"/>
              <a:t>http://bit.ly/mobileWebStress 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www.globaldots.com</a:t>
            </a:r>
            <a:r>
              <a:rPr lang="en-US" sz="1400" dirty="0"/>
              <a:t>/how-website-speed-affects-conversion-rates/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www.mobilejoomla.com</a:t>
            </a:r>
            <a:r>
              <a:rPr lang="en-US" sz="1400" dirty="0"/>
              <a:t>/blog/172-responsive-design-vs-server-side-solutions-infographic.html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92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9695"/>
            <a:ext cx="10515600" cy="1325563"/>
          </a:xfrm>
        </p:spPr>
        <p:txBody>
          <a:bodyPr/>
          <a:lstStyle/>
          <a:p>
            <a:r>
              <a:rPr lang="en-US" dirty="0"/>
              <a:t>File Format: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B76D-7AE7-1346-883A-48694EB18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13" y="11057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1" dirty="0"/>
              <a:t>https://</a:t>
            </a:r>
            <a:r>
              <a:rPr lang="en-US" b="1" dirty="0" err="1"/>
              <a:t>dougsillars.github.io</a:t>
            </a:r>
            <a:r>
              <a:rPr lang="en-US" b="1" dirty="0"/>
              <a:t>/OSCAL/</a:t>
            </a:r>
            <a:r>
              <a:rPr lang="en-US" b="1" dirty="0" err="1"/>
              <a:t>index_webp.html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8823B0-4DE1-0D41-908C-95A84BA6FA00}"/>
              </a:ext>
            </a:extLst>
          </p:cNvPr>
          <p:cNvSpPr/>
          <p:nvPr/>
        </p:nvSpPr>
        <p:spPr>
          <a:xfrm>
            <a:off x="685800" y="2431354"/>
            <a:ext cx="1122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&lt;picture&gt;</a:t>
            </a:r>
          </a:p>
          <a:p>
            <a:r>
              <a:rPr lang="en-US" sz="2400" dirty="0"/>
              <a:t>  		&lt;source width = "100%" type="image/</a:t>
            </a:r>
            <a:r>
              <a:rPr lang="en-US" sz="2400" dirty="0" err="1"/>
              <a:t>webp</a:t>
            </a:r>
            <a:r>
              <a:rPr lang="en-US" sz="2400" dirty="0"/>
              <a:t>" </a:t>
            </a:r>
            <a:r>
              <a:rPr lang="en-US" sz="2400" dirty="0" err="1"/>
              <a:t>srcset</a:t>
            </a:r>
            <a:r>
              <a:rPr lang="en-US" sz="2400" dirty="0"/>
              <a:t>="</a:t>
            </a:r>
            <a:r>
              <a:rPr lang="en-US" sz="2400" dirty="0" err="1"/>
              <a:t>ireland.webp</a:t>
            </a:r>
            <a:r>
              <a:rPr lang="en-US" sz="2400" dirty="0"/>
              <a:t>"&gt;</a:t>
            </a:r>
          </a:p>
          <a:p>
            <a:r>
              <a:rPr lang="en-US" sz="2400" dirty="0"/>
              <a:t>  		&lt;</a:t>
            </a:r>
            <a:r>
              <a:rPr lang="en-US" sz="2400" dirty="0" err="1"/>
              <a:t>img</a:t>
            </a:r>
            <a:r>
              <a:rPr lang="en-US" sz="2400" dirty="0"/>
              <a:t> width = "100%"     </a:t>
            </a:r>
            <a:r>
              <a:rPr lang="en-US" sz="2400" dirty="0" err="1"/>
              <a:t>src</a:t>
            </a:r>
            <a:r>
              <a:rPr lang="en-US" sz="2400" dirty="0"/>
              <a:t>="</a:t>
            </a:r>
            <a:r>
              <a:rPr lang="en-US" sz="2400" dirty="0" err="1"/>
              <a:t>ireland_cjpeg_dssim.jpg</a:t>
            </a:r>
            <a:r>
              <a:rPr lang="en-US" sz="2400" dirty="0"/>
              <a:t>" </a:t>
            </a:r>
          </a:p>
          <a:p>
            <a:r>
              <a:rPr lang="en-US" sz="2400" dirty="0"/>
              <a:t>			alt="</a:t>
            </a:r>
            <a:r>
              <a:rPr lang="en-US" sz="2400" dirty="0" err="1"/>
              <a:t>Mizen</a:t>
            </a:r>
            <a:r>
              <a:rPr lang="en-US" sz="2400" dirty="0"/>
              <a:t> Head, Ireland"&gt;</a:t>
            </a:r>
          </a:p>
          <a:p>
            <a:r>
              <a:rPr lang="en-US" sz="2400" dirty="0"/>
              <a:t>&lt;/picture&gt;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EE80B-74A1-574A-B80C-2369C0A69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4293492"/>
            <a:ext cx="889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97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 Use “In The Wild”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81B98-5670-074C-8366-DEE25FA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26" y="1923162"/>
            <a:ext cx="854847" cy="158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39" y="3025588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89" y="1556218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2752834" y="5612558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F0EE35-0D34-0F46-B80A-E1F5A1074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45" r="9744"/>
          <a:stretch/>
        </p:blipFill>
        <p:spPr>
          <a:xfrm>
            <a:off x="8175812" y="1317811"/>
            <a:ext cx="2204514" cy="54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43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 Use “In The Wild”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39" y="3025588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89" y="1556218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2752834" y="5612558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7B1237-DE25-804B-B1EB-BBB3F18AE56A}"/>
              </a:ext>
            </a:extLst>
          </p:cNvPr>
          <p:cNvGrpSpPr/>
          <p:nvPr/>
        </p:nvGrpSpPr>
        <p:grpSpPr>
          <a:xfrm>
            <a:off x="6096000" y="2121836"/>
            <a:ext cx="4088848" cy="4056340"/>
            <a:chOff x="8091394" y="2404944"/>
            <a:chExt cx="2941593" cy="32076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422716-7D7D-B042-A132-8C49372DA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9587" y="2424858"/>
              <a:ext cx="1803400" cy="3187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3B0F5C-6FC5-F245-979C-C4BE08BEF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1394" y="2404944"/>
              <a:ext cx="1219200" cy="294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2910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69581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GitHub:  			https://github.com/dougsillars/OSCAL</a:t>
            </a:r>
          </a:p>
          <a:p>
            <a:endParaRPr lang="en-US" b="1" dirty="0"/>
          </a:p>
          <a:p>
            <a:r>
              <a:rPr lang="en-US" b="1" dirty="0"/>
              <a:t>Full Size Image:      </a:t>
            </a:r>
            <a:r>
              <a:rPr lang="en-US" dirty="0"/>
              <a:t>	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</a:p>
          <a:p>
            <a:r>
              <a:rPr lang="en-US" b="1" dirty="0"/>
              <a:t>Optimized &amp; </a:t>
            </a:r>
            <a:r>
              <a:rPr lang="en-US" b="1" dirty="0" err="1"/>
              <a:t>Webp</a:t>
            </a:r>
            <a:r>
              <a:rPr lang="en-US" b="1" dirty="0"/>
              <a:t>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index_webp.html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https://res.cloudinary.com/dougsillars/image/fetch/</a:t>
            </a:r>
            <a:r>
              <a:rPr lang="en-US" b="1" dirty="0" err="1"/>
              <a:t>q_autp,f_auto</a:t>
            </a:r>
            <a:r>
              <a:rPr lang="en-US" b="1" dirty="0"/>
              <a:t>/&lt;</a:t>
            </a:r>
            <a:r>
              <a:rPr lang="en-US" b="1" dirty="0" err="1"/>
              <a:t>yourImageURL</a:t>
            </a:r>
            <a:r>
              <a:rPr lang="en-US" b="1" dirty="0"/>
              <a:t>&gt;</a:t>
            </a:r>
          </a:p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</a:t>
            </a:r>
            <a:r>
              <a:rPr lang="en-US" b="1" dirty="0" err="1"/>
              <a:t>q_auto,f_auto</a:t>
            </a:r>
            <a:r>
              <a:rPr lang="en-US" b="1" dirty="0"/>
              <a:t>/v1526279646/</a:t>
            </a:r>
            <a:r>
              <a:rPr lang="en-US" b="1" dirty="0" err="1"/>
              <a:t>ireland_mwnkwo.jpg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407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145669"/>
            <a:ext cx="10515600" cy="1325563"/>
          </a:xfrm>
        </p:spPr>
        <p:txBody>
          <a:bodyPr/>
          <a:lstStyle/>
          <a:p>
            <a:r>
              <a:rPr lang="en-US" dirty="0"/>
              <a:t>Images &amp; Screens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B90E-A1BC-3742-9EBD-4648F993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69416"/>
            <a:ext cx="3937254" cy="5249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32372-6890-A14F-A6B6-03C4C2A0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4" y="1169416"/>
            <a:ext cx="6248400" cy="176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BFADD99-4A7B-F245-87FA-3551946F3BDA}"/>
              </a:ext>
            </a:extLst>
          </p:cNvPr>
          <p:cNvSpPr txBox="1"/>
          <p:nvPr/>
        </p:nvSpPr>
        <p:spPr>
          <a:xfrm>
            <a:off x="9316028" y="3807206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23179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145669"/>
            <a:ext cx="10515600" cy="1325563"/>
          </a:xfrm>
        </p:spPr>
        <p:txBody>
          <a:bodyPr/>
          <a:lstStyle/>
          <a:p>
            <a:r>
              <a:rPr lang="en-US" dirty="0"/>
              <a:t>Images &amp; Screens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B90E-A1BC-3742-9EBD-4648F993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69416"/>
            <a:ext cx="3937254" cy="5249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32372-6890-A14F-A6B6-03C4C2A0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4" y="1169416"/>
            <a:ext cx="6248400" cy="1765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BBCB2F-BA25-4145-9674-8670687B527B}"/>
              </a:ext>
            </a:extLst>
          </p:cNvPr>
          <p:cNvSpPr/>
          <p:nvPr/>
        </p:nvSpPr>
        <p:spPr>
          <a:xfrm>
            <a:off x="6553867" y="808450"/>
            <a:ext cx="2736437" cy="2126266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59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145669"/>
            <a:ext cx="10515600" cy="1325563"/>
          </a:xfrm>
        </p:spPr>
        <p:txBody>
          <a:bodyPr/>
          <a:lstStyle/>
          <a:p>
            <a:r>
              <a:rPr lang="en-US" dirty="0"/>
              <a:t>Images &amp; Screens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B90E-A1BC-3742-9EBD-4648F993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69416"/>
            <a:ext cx="3937254" cy="5249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32372-6890-A14F-A6B6-03C4C2A0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4" y="1169416"/>
            <a:ext cx="6248400" cy="1765300"/>
          </a:xfrm>
          <a:prstGeom prst="rect">
            <a:avLst/>
          </a:prstGeom>
        </p:spPr>
      </p:pic>
      <p:pic>
        <p:nvPicPr>
          <p:cNvPr id="10" name="Picture 9" descr="phone-804792_1280.png">
            <a:extLst>
              <a:ext uri="{FF2B5EF4-FFF2-40B4-BE49-F238E27FC236}">
                <a16:creationId xmlns:a16="http://schemas.microsoft.com/office/drawing/2014/main" id="{C10A1780-434F-FE4A-A36D-A0A35E0EE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33" y="3853908"/>
            <a:ext cx="1662871" cy="279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1997E-22BC-754B-8C49-87F1ED9C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11" y="4185920"/>
            <a:ext cx="1048512" cy="13980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BBCB2F-BA25-4145-9674-8670687B527B}"/>
              </a:ext>
            </a:extLst>
          </p:cNvPr>
          <p:cNvSpPr/>
          <p:nvPr/>
        </p:nvSpPr>
        <p:spPr>
          <a:xfrm>
            <a:off x="6553867" y="808450"/>
            <a:ext cx="2736437" cy="2126266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ADD99-4A7B-F245-87FA-3551946F3BDA}"/>
              </a:ext>
            </a:extLst>
          </p:cNvPr>
          <p:cNvSpPr txBox="1"/>
          <p:nvPr/>
        </p:nvSpPr>
        <p:spPr>
          <a:xfrm>
            <a:off x="9316028" y="3807206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98544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145669"/>
            <a:ext cx="10515600" cy="1325563"/>
          </a:xfrm>
        </p:spPr>
        <p:txBody>
          <a:bodyPr/>
          <a:lstStyle/>
          <a:p>
            <a:r>
              <a:rPr lang="en-US" dirty="0"/>
              <a:t>Images &amp; Screens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B90E-A1BC-3742-9EBD-4648F993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69416"/>
            <a:ext cx="3937254" cy="5249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32372-6890-A14F-A6B6-03C4C2A0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4" y="1169416"/>
            <a:ext cx="6248400" cy="1765300"/>
          </a:xfrm>
          <a:prstGeom prst="rect">
            <a:avLst/>
          </a:prstGeom>
        </p:spPr>
      </p:pic>
      <p:pic>
        <p:nvPicPr>
          <p:cNvPr id="10" name="Picture 9" descr="phone-804792_1280.png">
            <a:extLst>
              <a:ext uri="{FF2B5EF4-FFF2-40B4-BE49-F238E27FC236}">
                <a16:creationId xmlns:a16="http://schemas.microsoft.com/office/drawing/2014/main" id="{C10A1780-434F-FE4A-A36D-A0A35E0EE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33" y="3853908"/>
            <a:ext cx="1662871" cy="279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1997E-22BC-754B-8C49-87F1ED9C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11" y="4185920"/>
            <a:ext cx="1048512" cy="139801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1B2D4D1F-F0C7-8E4D-8FA5-6B582F3DD436}"/>
              </a:ext>
            </a:extLst>
          </p:cNvPr>
          <p:cNvSpPr/>
          <p:nvPr/>
        </p:nvSpPr>
        <p:spPr>
          <a:xfrm>
            <a:off x="7692482" y="4185920"/>
            <a:ext cx="493776" cy="1398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AE1D6D-AC8F-AF4C-9528-33C9B4B7DF0B}"/>
              </a:ext>
            </a:extLst>
          </p:cNvPr>
          <p:cNvSpPr/>
          <p:nvPr/>
        </p:nvSpPr>
        <p:spPr>
          <a:xfrm rot="16200000">
            <a:off x="6306979" y="3036062"/>
            <a:ext cx="493776" cy="1048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D2E4B-3256-CB43-B489-9F4BA98B984D}"/>
              </a:ext>
            </a:extLst>
          </p:cNvPr>
          <p:cNvSpPr txBox="1"/>
          <p:nvPr/>
        </p:nvSpPr>
        <p:spPr>
          <a:xfrm>
            <a:off x="6181344" y="2893240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2497D-0A29-404E-96B4-982F4D9ED76A}"/>
              </a:ext>
            </a:extLst>
          </p:cNvPr>
          <p:cNvSpPr txBox="1"/>
          <p:nvPr/>
        </p:nvSpPr>
        <p:spPr>
          <a:xfrm>
            <a:off x="8309515" y="4654095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BCB2F-BA25-4145-9674-8670687B527B}"/>
              </a:ext>
            </a:extLst>
          </p:cNvPr>
          <p:cNvSpPr/>
          <p:nvPr/>
        </p:nvSpPr>
        <p:spPr>
          <a:xfrm>
            <a:off x="6553867" y="808450"/>
            <a:ext cx="2736437" cy="2126266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ADD99-4A7B-F245-87FA-3551946F3BDA}"/>
              </a:ext>
            </a:extLst>
          </p:cNvPr>
          <p:cNvSpPr txBox="1"/>
          <p:nvPr/>
        </p:nvSpPr>
        <p:spPr>
          <a:xfrm>
            <a:off x="9316028" y="3807206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84184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145669"/>
            <a:ext cx="10515600" cy="1325563"/>
          </a:xfrm>
        </p:spPr>
        <p:txBody>
          <a:bodyPr/>
          <a:lstStyle/>
          <a:p>
            <a:r>
              <a:rPr lang="en-US" dirty="0"/>
              <a:t>Images &amp; Screens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B90E-A1BC-3742-9EBD-4648F993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69416"/>
            <a:ext cx="3937254" cy="5249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32372-6890-A14F-A6B6-03C4C2A0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4" y="1169416"/>
            <a:ext cx="6248400" cy="1765300"/>
          </a:xfrm>
          <a:prstGeom prst="rect">
            <a:avLst/>
          </a:prstGeom>
        </p:spPr>
      </p:pic>
      <p:pic>
        <p:nvPicPr>
          <p:cNvPr id="10" name="Picture 9" descr="phone-804792_1280.png">
            <a:extLst>
              <a:ext uri="{FF2B5EF4-FFF2-40B4-BE49-F238E27FC236}">
                <a16:creationId xmlns:a16="http://schemas.microsoft.com/office/drawing/2014/main" id="{C10A1780-434F-FE4A-A36D-A0A35E0EE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33" y="3853908"/>
            <a:ext cx="1662871" cy="279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1997E-22BC-754B-8C49-87F1ED9C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11" y="4185920"/>
            <a:ext cx="1048512" cy="139801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1B2D4D1F-F0C7-8E4D-8FA5-6B582F3DD436}"/>
              </a:ext>
            </a:extLst>
          </p:cNvPr>
          <p:cNvSpPr/>
          <p:nvPr/>
        </p:nvSpPr>
        <p:spPr>
          <a:xfrm>
            <a:off x="7692482" y="4185920"/>
            <a:ext cx="493776" cy="1398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AE1D6D-AC8F-AF4C-9528-33C9B4B7DF0B}"/>
              </a:ext>
            </a:extLst>
          </p:cNvPr>
          <p:cNvSpPr/>
          <p:nvPr/>
        </p:nvSpPr>
        <p:spPr>
          <a:xfrm rot="16200000">
            <a:off x="6306979" y="3036062"/>
            <a:ext cx="493776" cy="1048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D2E4B-3256-CB43-B489-9F4BA98B984D}"/>
              </a:ext>
            </a:extLst>
          </p:cNvPr>
          <p:cNvSpPr txBox="1"/>
          <p:nvPr/>
        </p:nvSpPr>
        <p:spPr>
          <a:xfrm>
            <a:off x="6181344" y="2893240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2497D-0A29-404E-96B4-982F4D9ED76A}"/>
              </a:ext>
            </a:extLst>
          </p:cNvPr>
          <p:cNvSpPr txBox="1"/>
          <p:nvPr/>
        </p:nvSpPr>
        <p:spPr>
          <a:xfrm>
            <a:off x="8309515" y="4654095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BCB2F-BA25-4145-9674-8670687B527B}"/>
              </a:ext>
            </a:extLst>
          </p:cNvPr>
          <p:cNvSpPr/>
          <p:nvPr/>
        </p:nvSpPr>
        <p:spPr>
          <a:xfrm>
            <a:off x="6553867" y="808450"/>
            <a:ext cx="2736437" cy="2126266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C95FA-B383-494D-9C86-DA972E26A869}"/>
              </a:ext>
            </a:extLst>
          </p:cNvPr>
          <p:cNvSpPr txBox="1"/>
          <p:nvPr/>
        </p:nvSpPr>
        <p:spPr>
          <a:xfrm>
            <a:off x="9454896" y="3329484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12,979,000 pixels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649DE-1B8A-EE40-BE03-92C20405F947}"/>
              </a:ext>
            </a:extLst>
          </p:cNvPr>
          <p:cNvSpPr txBox="1"/>
          <p:nvPr/>
        </p:nvSpPr>
        <p:spPr>
          <a:xfrm>
            <a:off x="9797980" y="3831027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519,000 pixels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7F469-AD04-D84E-9CE9-5C8278E52931}"/>
              </a:ext>
            </a:extLst>
          </p:cNvPr>
          <p:cNvSpPr txBox="1"/>
          <p:nvPr/>
        </p:nvSpPr>
        <p:spPr>
          <a:xfrm>
            <a:off x="9144000" y="4061859"/>
            <a:ext cx="307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_________________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ADD99-4A7B-F245-87FA-3551946F3BDA}"/>
              </a:ext>
            </a:extLst>
          </p:cNvPr>
          <p:cNvSpPr txBox="1"/>
          <p:nvPr/>
        </p:nvSpPr>
        <p:spPr>
          <a:xfrm>
            <a:off x="9316028" y="3807206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6CE452-25EC-D643-BE1D-0A1AE5EE71D4}"/>
              </a:ext>
            </a:extLst>
          </p:cNvPr>
          <p:cNvSpPr txBox="1"/>
          <p:nvPr/>
        </p:nvSpPr>
        <p:spPr>
          <a:xfrm>
            <a:off x="9386129" y="4503983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12,460,000 pixels</a:t>
            </a:r>
          </a:p>
        </p:txBody>
      </p:sp>
    </p:spTree>
    <p:extLst>
      <p:ext uri="{BB962C8B-B14F-4D97-AF65-F5344CB8AC3E}">
        <p14:creationId xmlns:p14="http://schemas.microsoft.com/office/powerpoint/2010/main" val="982503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" y="145669"/>
            <a:ext cx="10515600" cy="1325563"/>
          </a:xfrm>
        </p:spPr>
        <p:txBody>
          <a:bodyPr/>
          <a:lstStyle/>
          <a:p>
            <a:r>
              <a:rPr lang="en-US" dirty="0"/>
              <a:t>Images &amp; Screens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B90E-A1BC-3742-9EBD-4648F993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69416"/>
            <a:ext cx="3937254" cy="5249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32372-6890-A14F-A6B6-03C4C2A0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4" y="1169416"/>
            <a:ext cx="6248400" cy="1765300"/>
          </a:xfrm>
          <a:prstGeom prst="rect">
            <a:avLst/>
          </a:prstGeom>
        </p:spPr>
      </p:pic>
      <p:pic>
        <p:nvPicPr>
          <p:cNvPr id="10" name="Picture 9" descr="phone-804792_1280.png">
            <a:extLst>
              <a:ext uri="{FF2B5EF4-FFF2-40B4-BE49-F238E27FC236}">
                <a16:creationId xmlns:a16="http://schemas.microsoft.com/office/drawing/2014/main" id="{C10A1780-434F-FE4A-A36D-A0A35E0EE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433" y="3853908"/>
            <a:ext cx="1662871" cy="2793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41997E-22BC-754B-8C49-87F1ED9C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11" y="4185920"/>
            <a:ext cx="1048512" cy="139801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1B2D4D1F-F0C7-8E4D-8FA5-6B582F3DD436}"/>
              </a:ext>
            </a:extLst>
          </p:cNvPr>
          <p:cNvSpPr/>
          <p:nvPr/>
        </p:nvSpPr>
        <p:spPr>
          <a:xfrm>
            <a:off x="7692482" y="4185920"/>
            <a:ext cx="493776" cy="1398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1AE1D6D-AC8F-AF4C-9528-33C9B4B7DF0B}"/>
              </a:ext>
            </a:extLst>
          </p:cNvPr>
          <p:cNvSpPr/>
          <p:nvPr/>
        </p:nvSpPr>
        <p:spPr>
          <a:xfrm rot="16200000">
            <a:off x="6306979" y="3036062"/>
            <a:ext cx="493776" cy="1048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D2E4B-3256-CB43-B489-9F4BA98B984D}"/>
              </a:ext>
            </a:extLst>
          </p:cNvPr>
          <p:cNvSpPr txBox="1"/>
          <p:nvPr/>
        </p:nvSpPr>
        <p:spPr>
          <a:xfrm>
            <a:off x="6181344" y="2893240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2497D-0A29-404E-96B4-982F4D9ED76A}"/>
              </a:ext>
            </a:extLst>
          </p:cNvPr>
          <p:cNvSpPr txBox="1"/>
          <p:nvPr/>
        </p:nvSpPr>
        <p:spPr>
          <a:xfrm>
            <a:off x="8309515" y="4654095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BCB2F-BA25-4145-9674-8670687B527B}"/>
              </a:ext>
            </a:extLst>
          </p:cNvPr>
          <p:cNvSpPr/>
          <p:nvPr/>
        </p:nvSpPr>
        <p:spPr>
          <a:xfrm>
            <a:off x="6553867" y="808450"/>
            <a:ext cx="2736437" cy="2126266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C95FA-B383-494D-9C86-DA972E26A869}"/>
              </a:ext>
            </a:extLst>
          </p:cNvPr>
          <p:cNvSpPr txBox="1"/>
          <p:nvPr/>
        </p:nvSpPr>
        <p:spPr>
          <a:xfrm>
            <a:off x="9454896" y="3329484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12,979,000 pixels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649DE-1B8A-EE40-BE03-92C20405F947}"/>
              </a:ext>
            </a:extLst>
          </p:cNvPr>
          <p:cNvSpPr txBox="1"/>
          <p:nvPr/>
        </p:nvSpPr>
        <p:spPr>
          <a:xfrm>
            <a:off x="9797980" y="3831027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519,000 pixels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7F469-AD04-D84E-9CE9-5C8278E52931}"/>
              </a:ext>
            </a:extLst>
          </p:cNvPr>
          <p:cNvSpPr txBox="1"/>
          <p:nvPr/>
        </p:nvSpPr>
        <p:spPr>
          <a:xfrm>
            <a:off x="9144000" y="4061859"/>
            <a:ext cx="307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_________________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FADD99-4A7B-F245-87FA-3551946F3BDA}"/>
              </a:ext>
            </a:extLst>
          </p:cNvPr>
          <p:cNvSpPr txBox="1"/>
          <p:nvPr/>
        </p:nvSpPr>
        <p:spPr>
          <a:xfrm>
            <a:off x="9316028" y="3807206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6CE452-25EC-D643-BE1D-0A1AE5EE71D4}"/>
              </a:ext>
            </a:extLst>
          </p:cNvPr>
          <p:cNvSpPr txBox="1"/>
          <p:nvPr/>
        </p:nvSpPr>
        <p:spPr>
          <a:xfrm>
            <a:off x="9386129" y="4503983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12,460,000 pixels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E8C2B-DED6-5F44-A59F-496CB3115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896" y="4965648"/>
            <a:ext cx="2621578" cy="19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Images &amp; Video make up 75% of Web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27C03-969B-5C40-92A6-56FC7CF5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80" y="1317624"/>
            <a:ext cx="8268958" cy="4968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9049E-03FF-0546-9961-C1A035732276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</p:spTree>
    <p:extLst>
      <p:ext uri="{BB962C8B-B14F-4D97-AF65-F5344CB8AC3E}">
        <p14:creationId xmlns:p14="http://schemas.microsoft.com/office/powerpoint/2010/main" val="3417543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64E1A-3860-1540-B6EE-84B783F9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56" y="1535656"/>
            <a:ext cx="7156450" cy="4461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F492F-351F-7447-AC76-E236B8EA9D04}"/>
              </a:ext>
            </a:extLst>
          </p:cNvPr>
          <p:cNvSpPr/>
          <p:nvPr/>
        </p:nvSpPr>
        <p:spPr>
          <a:xfrm>
            <a:off x="944843" y="6273927"/>
            <a:ext cx="6035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paulcalvano</a:t>
            </a:r>
            <a:r>
              <a:rPr lang="en-US" dirty="0"/>
              <a:t>/status/928751141843808256</a:t>
            </a:r>
          </a:p>
        </p:txBody>
      </p:sp>
    </p:spTree>
    <p:extLst>
      <p:ext uri="{BB962C8B-B14F-4D97-AF65-F5344CB8AC3E}">
        <p14:creationId xmlns:p14="http://schemas.microsoft.com/office/powerpoint/2010/main" val="686758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7CAD9-FDAC-CE40-BACE-5419E190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" y="1388872"/>
            <a:ext cx="3937254" cy="5249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85BBB4-ED8A-284A-8F4D-8A5919E810AF}"/>
              </a:ext>
            </a:extLst>
          </p:cNvPr>
          <p:cNvSpPr txBox="1"/>
          <p:nvPr/>
        </p:nvSpPr>
        <p:spPr>
          <a:xfrm>
            <a:off x="9228942" y="4361777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6D6E5-7DB7-5947-A94F-709B6A157717}"/>
              </a:ext>
            </a:extLst>
          </p:cNvPr>
          <p:cNvSpPr txBox="1"/>
          <p:nvPr/>
        </p:nvSpPr>
        <p:spPr>
          <a:xfrm>
            <a:off x="4874006" y="1423077"/>
            <a:ext cx="675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Generate a set of images</a:t>
            </a:r>
          </a:p>
          <a:p>
            <a:endParaRPr lang="en-US" sz="2800" dirty="0"/>
          </a:p>
          <a:p>
            <a:r>
              <a:rPr lang="en-US" sz="2800" dirty="0"/>
              <a:t>25 KB difference in size</a:t>
            </a:r>
          </a:p>
        </p:txBody>
      </p:sp>
    </p:spTree>
    <p:extLst>
      <p:ext uri="{BB962C8B-B14F-4D97-AF65-F5344CB8AC3E}">
        <p14:creationId xmlns:p14="http://schemas.microsoft.com/office/powerpoint/2010/main" val="3216540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7CAD9-FDAC-CE40-BACE-5419E190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4" y="1388872"/>
            <a:ext cx="3937254" cy="5249672"/>
          </a:xfrm>
          <a:prstGeom prst="rect">
            <a:avLst/>
          </a:prstGeom>
        </p:spPr>
      </p:pic>
      <p:pic>
        <p:nvPicPr>
          <p:cNvPr id="5" name="Picture 4" descr="phone-804792_1280.png">
            <a:extLst>
              <a:ext uri="{FF2B5EF4-FFF2-40B4-BE49-F238E27FC236}">
                <a16:creationId xmlns:a16="http://schemas.microsoft.com/office/drawing/2014/main" id="{C27863E1-246B-E24C-A7E6-EC29BC82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4013708"/>
            <a:ext cx="1662871" cy="279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22CEC-0CFF-544F-8CBA-C86694A9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478" y="4345720"/>
            <a:ext cx="1048512" cy="1398016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A26FD86F-E0D1-C84F-AD97-D175FC50C8F8}"/>
              </a:ext>
            </a:extLst>
          </p:cNvPr>
          <p:cNvSpPr/>
          <p:nvPr/>
        </p:nvSpPr>
        <p:spPr>
          <a:xfrm>
            <a:off x="7044461" y="4345720"/>
            <a:ext cx="493776" cy="1398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586C2E0-9E6A-4A44-B0EC-6158AF3A7D8A}"/>
              </a:ext>
            </a:extLst>
          </p:cNvPr>
          <p:cNvSpPr/>
          <p:nvPr/>
        </p:nvSpPr>
        <p:spPr>
          <a:xfrm rot="5400000">
            <a:off x="5905846" y="5376869"/>
            <a:ext cx="493776" cy="10485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48FE3-DE3E-F248-A83A-FB8D85B17450}"/>
              </a:ext>
            </a:extLst>
          </p:cNvPr>
          <p:cNvSpPr txBox="1"/>
          <p:nvPr/>
        </p:nvSpPr>
        <p:spPr>
          <a:xfrm>
            <a:off x="5784448" y="6015831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8130A-4A53-3049-A205-2F9B57239B25}"/>
              </a:ext>
            </a:extLst>
          </p:cNvPr>
          <p:cNvSpPr txBox="1"/>
          <p:nvPr/>
        </p:nvSpPr>
        <p:spPr>
          <a:xfrm>
            <a:off x="7598527" y="4813895"/>
            <a:ext cx="135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7EB8B-630F-0044-B4A5-B55CEED0E4F2}"/>
              </a:ext>
            </a:extLst>
          </p:cNvPr>
          <p:cNvSpPr txBox="1"/>
          <p:nvPr/>
        </p:nvSpPr>
        <p:spPr>
          <a:xfrm>
            <a:off x="9367810" y="3884055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625,000 pixels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5BBB4-ED8A-284A-8F4D-8A5919E810AF}"/>
              </a:ext>
            </a:extLst>
          </p:cNvPr>
          <p:cNvSpPr txBox="1"/>
          <p:nvPr/>
        </p:nvSpPr>
        <p:spPr>
          <a:xfrm>
            <a:off x="9228942" y="4361777"/>
            <a:ext cx="49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C4AE4-91DB-414C-8B80-89BD64BBC8FD}"/>
              </a:ext>
            </a:extLst>
          </p:cNvPr>
          <p:cNvSpPr txBox="1"/>
          <p:nvPr/>
        </p:nvSpPr>
        <p:spPr>
          <a:xfrm>
            <a:off x="9299043" y="5058554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106,000 pixels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A8857-6ACD-B543-BF5B-166703FA9287}"/>
              </a:ext>
            </a:extLst>
          </p:cNvPr>
          <p:cNvSpPr txBox="1"/>
          <p:nvPr/>
        </p:nvSpPr>
        <p:spPr>
          <a:xfrm>
            <a:off x="9367810" y="4412232"/>
            <a:ext cx="246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519,000 pixels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A146D-888F-FF4B-920A-A7FD164DEF10}"/>
              </a:ext>
            </a:extLst>
          </p:cNvPr>
          <p:cNvSpPr txBox="1"/>
          <p:nvPr/>
        </p:nvSpPr>
        <p:spPr>
          <a:xfrm>
            <a:off x="8951839" y="4611566"/>
            <a:ext cx="307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_________________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F663-AAF1-8743-97AC-501352FBA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" t="242" r="-1927" b="79257"/>
          <a:stretch/>
        </p:blipFill>
        <p:spPr>
          <a:xfrm>
            <a:off x="4886793" y="1334286"/>
            <a:ext cx="6467007" cy="17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31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07" y="65042"/>
            <a:ext cx="10515600" cy="1325563"/>
          </a:xfrm>
        </p:spPr>
        <p:txBody>
          <a:bodyPr/>
          <a:lstStyle/>
          <a:p>
            <a:r>
              <a:rPr lang="en-US" dirty="0"/>
              <a:t>Responsive Breakpoint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F492F-351F-7447-AC76-E236B8EA9D04}"/>
              </a:ext>
            </a:extLst>
          </p:cNvPr>
          <p:cNvSpPr/>
          <p:nvPr/>
        </p:nvSpPr>
        <p:spPr>
          <a:xfrm>
            <a:off x="795510" y="1159772"/>
            <a:ext cx="84596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cloudinary</a:t>
            </a:r>
            <a:r>
              <a:rPr lang="en-US" sz="2400" dirty="0"/>
              <a:t>/</a:t>
            </a:r>
            <a:r>
              <a:rPr lang="en-US" sz="2400" dirty="0" err="1"/>
              <a:t>responsive_breakpoints_generator</a:t>
            </a:r>
            <a:endParaRPr lang="en-US" sz="2400" dirty="0"/>
          </a:p>
          <a:p>
            <a:r>
              <a:rPr lang="en-US" sz="2400" dirty="0"/>
              <a:t>http://</a:t>
            </a:r>
            <a:r>
              <a:rPr lang="en-US" sz="2400" dirty="0" err="1"/>
              <a:t>www.responsivebreakpoints.com</a:t>
            </a:r>
            <a:r>
              <a:rPr lang="en-US" sz="2400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DCC9A-A080-1F48-A5FA-F6388FAFE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" b="27647"/>
          <a:stretch/>
        </p:blipFill>
        <p:spPr>
          <a:xfrm>
            <a:off x="1231429" y="2060020"/>
            <a:ext cx="6608064" cy="46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7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78858"/>
            <a:ext cx="10515600" cy="1325563"/>
          </a:xfrm>
        </p:spPr>
        <p:txBody>
          <a:bodyPr/>
          <a:lstStyle/>
          <a:p>
            <a:r>
              <a:rPr lang="en-US" dirty="0"/>
              <a:t>Responsive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B2AFF-1CF4-D746-878B-C6B1133D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5" y="1206500"/>
            <a:ext cx="10068983" cy="54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6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788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Responsive Images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Image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62AB0-3A8C-7749-B0F3-694E8DBF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554" y="0"/>
            <a:ext cx="65012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556FC-7425-9D4D-BBDB-CD16F597AC50}"/>
              </a:ext>
            </a:extLst>
          </p:cNvPr>
          <p:cNvSpPr txBox="1"/>
          <p:nvPr/>
        </p:nvSpPr>
        <p:spPr>
          <a:xfrm>
            <a:off x="338667" y="3722687"/>
            <a:ext cx="4893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Create responsive </a:t>
            </a:r>
            <a:r>
              <a:rPr lang="en-US" sz="3200" dirty="0" err="1"/>
              <a:t>WebP</a:t>
            </a:r>
            <a:endParaRPr lang="en-US" sz="3200" dirty="0"/>
          </a:p>
          <a:p>
            <a:r>
              <a:rPr lang="en-US" sz="3200" dirty="0" err="1"/>
              <a:t>mogrify</a:t>
            </a:r>
            <a:r>
              <a:rPr lang="en-US" sz="3200" dirty="0"/>
              <a:t> -format </a:t>
            </a:r>
            <a:r>
              <a:rPr lang="en-US" sz="3200" dirty="0" err="1"/>
              <a:t>webp</a:t>
            </a:r>
            <a:r>
              <a:rPr lang="en-US" sz="3200" dirty="0"/>
              <a:t> *.jpg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3552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7885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Responsive Images + Client Hints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6D12F1-1564-EE41-B156-DACF37F1ACBD}"/>
              </a:ext>
            </a:extLst>
          </p:cNvPr>
          <p:cNvGrpSpPr/>
          <p:nvPr/>
        </p:nvGrpSpPr>
        <p:grpSpPr>
          <a:xfrm>
            <a:off x="0" y="1608667"/>
            <a:ext cx="12608980" cy="2726266"/>
            <a:chOff x="0" y="1608667"/>
            <a:chExt cx="12608980" cy="27262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9A1FA7-B763-A14F-B78E-0065F2D8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08667"/>
              <a:ext cx="12608980" cy="272626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D69F95-BA27-7E4B-902A-7C8A30FA342E}"/>
                </a:ext>
              </a:extLst>
            </p:cNvPr>
            <p:cNvSpPr/>
            <p:nvPr/>
          </p:nvSpPr>
          <p:spPr>
            <a:xfrm>
              <a:off x="220134" y="2252133"/>
              <a:ext cx="7010400" cy="304798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A41F53-28A1-9148-8375-EC6D8C8FED88}"/>
                </a:ext>
              </a:extLst>
            </p:cNvPr>
            <p:cNvSpPr/>
            <p:nvPr/>
          </p:nvSpPr>
          <p:spPr>
            <a:xfrm>
              <a:off x="6637868" y="3318933"/>
              <a:ext cx="2184400" cy="355601"/>
            </a:xfrm>
            <a:prstGeom prst="rect">
              <a:avLst/>
            </a:prstGeom>
            <a:solidFill>
              <a:schemeClr val="accent1">
                <a:alpha val="3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830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78858"/>
            <a:ext cx="10515600" cy="1325563"/>
          </a:xfrm>
        </p:spPr>
        <p:txBody>
          <a:bodyPr/>
          <a:lstStyle/>
          <a:p>
            <a:r>
              <a:rPr lang="en-US" dirty="0"/>
              <a:t>Responsive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0774E-7682-7947-BE02-1A5D670B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17" y="2078566"/>
            <a:ext cx="8902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6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 Use “In The Wild”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81B98-5670-074C-8366-DEE25FA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26" y="1923162"/>
            <a:ext cx="854847" cy="158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39" y="3025588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89" y="1556218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2752834" y="5612558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277D5-E4A4-054C-BC20-A855383B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128" y="1190064"/>
            <a:ext cx="2126878" cy="54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4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 Use “In The Wild”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39" y="3025588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89" y="1556218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2752834" y="5612558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1038C5-0AF6-E64D-922B-D46D25068F8D}"/>
              </a:ext>
            </a:extLst>
          </p:cNvPr>
          <p:cNvGrpSpPr/>
          <p:nvPr/>
        </p:nvGrpSpPr>
        <p:grpSpPr>
          <a:xfrm>
            <a:off x="6029739" y="1829267"/>
            <a:ext cx="4244561" cy="4429621"/>
            <a:chOff x="6802344" y="1829268"/>
            <a:chExt cx="3471956" cy="3263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3E07DD-1437-D34E-BED8-32E6398EE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2344" y="1829268"/>
              <a:ext cx="1092200" cy="3263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A66F41-01CF-DD4B-ACFC-2AE5EC05F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4604" y="1864834"/>
              <a:ext cx="990600" cy="3162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3D3CEF-4F54-D547-BEB7-82E5E693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8700" y="1829268"/>
              <a:ext cx="1625600" cy="312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40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81"/>
            <a:ext cx="10515600" cy="1325563"/>
          </a:xfrm>
        </p:spPr>
        <p:txBody>
          <a:bodyPr/>
          <a:lstStyle/>
          <a:p>
            <a:r>
              <a:rPr lang="en-US" b="1" dirty="0"/>
              <a:t>Image Format Usage in Bytes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4139E-0E5C-F74D-8931-573EEB06E2A8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597F9-A00F-2748-8153-DD6928E6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1112695"/>
            <a:ext cx="8477250" cy="527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6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GitHub:  			https://github.com/dougsillars/OSCAL</a:t>
            </a:r>
          </a:p>
          <a:p>
            <a:endParaRPr lang="en-US" b="1" dirty="0"/>
          </a:p>
          <a:p>
            <a:r>
              <a:rPr lang="en-US" b="1" dirty="0"/>
              <a:t>Full Size Image:      </a:t>
            </a:r>
            <a:r>
              <a:rPr lang="en-US" dirty="0"/>
              <a:t>	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</a:p>
          <a:p>
            <a:r>
              <a:rPr lang="en-US" b="1" dirty="0"/>
              <a:t>Optimized &amp; </a:t>
            </a:r>
            <a:r>
              <a:rPr lang="en-US" b="1" dirty="0" err="1"/>
              <a:t>Webp</a:t>
            </a:r>
            <a:r>
              <a:rPr lang="en-US" b="1" dirty="0"/>
              <a:t>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index_responsive.html</a:t>
            </a:r>
            <a:endParaRPr lang="en-US" dirty="0"/>
          </a:p>
          <a:p>
            <a:r>
              <a:rPr lang="en-US" b="1" dirty="0"/>
              <a:t>Client Hints:	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index_responsive_adv.html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Fun Example: 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index_responsive_example.html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https://res.cloudinary.com/dougsillars/image/fetch/q_autp,f_auto,w_700/&lt;</a:t>
            </a:r>
            <a:r>
              <a:rPr lang="en-US" b="1" dirty="0" err="1"/>
              <a:t>yourImageURL</a:t>
            </a:r>
            <a:r>
              <a:rPr lang="en-US" b="1" dirty="0"/>
              <a:t>&gt;</a:t>
            </a:r>
          </a:p>
          <a:p>
            <a:r>
              <a:rPr lang="en-US" b="1" dirty="0"/>
              <a:t>http://</a:t>
            </a:r>
            <a:r>
              <a:rPr lang="en-US" b="1" dirty="0" err="1"/>
              <a:t>res.cloudinary.com</a:t>
            </a:r>
            <a:r>
              <a:rPr lang="en-US" b="1" dirty="0"/>
              <a:t>/</a:t>
            </a:r>
            <a:r>
              <a:rPr lang="en-US" b="1" dirty="0" err="1"/>
              <a:t>dougsillars</a:t>
            </a:r>
            <a:r>
              <a:rPr lang="en-US" b="1" dirty="0"/>
              <a:t>/image/upload/q_auto,f_auto,w_700/v1526279646/</a:t>
            </a:r>
            <a:r>
              <a:rPr lang="en-US" b="1" dirty="0" err="1"/>
              <a:t>ireland_mwnkwo.jpg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30347A-972F-2845-9F24-B30C93B71727}"/>
              </a:ext>
            </a:extLst>
          </p:cNvPr>
          <p:cNvSpPr/>
          <p:nvPr/>
        </p:nvSpPr>
        <p:spPr>
          <a:xfrm>
            <a:off x="8856132" y="4724400"/>
            <a:ext cx="1049867" cy="1303867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57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4" y="0"/>
            <a:ext cx="10515600" cy="1325563"/>
          </a:xfrm>
        </p:spPr>
        <p:txBody>
          <a:bodyPr/>
          <a:lstStyle/>
          <a:p>
            <a:r>
              <a:rPr lang="en-US" dirty="0"/>
              <a:t>Sample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AB27-DF6A-6248-897D-FC42226F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178468"/>
            <a:ext cx="1824371" cy="1374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35581F-BA6A-9A4C-9ECB-D9CA029763DA}"/>
              </a:ext>
            </a:extLst>
          </p:cNvPr>
          <p:cNvSpPr/>
          <p:nvPr/>
        </p:nvSpPr>
        <p:spPr>
          <a:xfrm>
            <a:off x="157147" y="5310201"/>
            <a:ext cx="473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dougsillars.github.io</a:t>
            </a:r>
            <a:r>
              <a:rPr lang="en-US" b="1" dirty="0"/>
              <a:t>/OSCAL/</a:t>
            </a:r>
            <a:r>
              <a:rPr lang="en-US" b="1" dirty="0" err="1"/>
              <a:t>index.html</a:t>
            </a:r>
            <a:endParaRPr 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D68FBF-329C-DD44-A946-9C14286B4658}"/>
              </a:ext>
            </a:extLst>
          </p:cNvPr>
          <p:cNvSpPr/>
          <p:nvPr/>
        </p:nvSpPr>
        <p:spPr>
          <a:xfrm>
            <a:off x="1293185" y="931333"/>
            <a:ext cx="2184400" cy="4378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3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4" y="0"/>
            <a:ext cx="10515600" cy="1325563"/>
          </a:xfrm>
        </p:spPr>
        <p:txBody>
          <a:bodyPr/>
          <a:lstStyle/>
          <a:p>
            <a:r>
              <a:rPr lang="en-US" dirty="0"/>
              <a:t>Sample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AAB27-DF6A-6248-897D-FC42226F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178468"/>
            <a:ext cx="1824371" cy="1374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35581F-BA6A-9A4C-9ECB-D9CA029763DA}"/>
              </a:ext>
            </a:extLst>
          </p:cNvPr>
          <p:cNvSpPr/>
          <p:nvPr/>
        </p:nvSpPr>
        <p:spPr>
          <a:xfrm>
            <a:off x="157147" y="5310201"/>
            <a:ext cx="473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dougsillars.github.io</a:t>
            </a:r>
            <a:r>
              <a:rPr lang="en-US" b="1" dirty="0"/>
              <a:t>/OSCAL/</a:t>
            </a:r>
            <a:r>
              <a:rPr lang="en-US" b="1" dirty="0" err="1"/>
              <a:t>index.html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8FEB0B-6E4F-1944-8079-A2D058FC6B7B}"/>
              </a:ext>
            </a:extLst>
          </p:cNvPr>
          <p:cNvSpPr/>
          <p:nvPr/>
        </p:nvSpPr>
        <p:spPr>
          <a:xfrm>
            <a:off x="6473281" y="5310201"/>
            <a:ext cx="4848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dougsillars.github.io</a:t>
            </a:r>
            <a:r>
              <a:rPr lang="en-US" b="1" dirty="0"/>
              <a:t>/OSCAL/index2.html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30CF97-7DE2-1342-9814-B9DB40E2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25" y="1178468"/>
            <a:ext cx="1928142" cy="41317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1D68FBF-329C-DD44-A946-9C14286B4658}"/>
              </a:ext>
            </a:extLst>
          </p:cNvPr>
          <p:cNvSpPr/>
          <p:nvPr/>
        </p:nvSpPr>
        <p:spPr>
          <a:xfrm>
            <a:off x="1293185" y="931333"/>
            <a:ext cx="2184400" cy="4378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45C1C-EBE1-704A-BDCE-3D256034A297}"/>
              </a:ext>
            </a:extLst>
          </p:cNvPr>
          <p:cNvSpPr/>
          <p:nvPr/>
        </p:nvSpPr>
        <p:spPr>
          <a:xfrm>
            <a:off x="7959796" y="931333"/>
            <a:ext cx="2184400" cy="4378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10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Web Usage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3FE-0903-1849-B593-112AD7208E99}"/>
              </a:ext>
            </a:extLst>
          </p:cNvPr>
          <p:cNvSpPr/>
          <p:nvPr/>
        </p:nvSpPr>
        <p:spPr>
          <a:xfrm>
            <a:off x="535673" y="6309313"/>
            <a:ext cx="9928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https://www.nngroup.com/articles/scrolling-and-attention/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calendar.perfplanet.com</a:t>
            </a:r>
            <a:r>
              <a:rPr lang="en-US" dirty="0"/>
              <a:t>/2017/progressive-image-loading-using-intersection-observer-and-</a:t>
            </a:r>
            <a:r>
              <a:rPr lang="en-US" dirty="0" err="1"/>
              <a:t>sqip</a:t>
            </a:r>
            <a:r>
              <a:rPr lang="en-US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6D727-0992-AE44-B79A-2CAFB86C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6" y="1286933"/>
            <a:ext cx="8823642" cy="46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10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Web Usage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3FE-0903-1849-B593-112AD7208E99}"/>
              </a:ext>
            </a:extLst>
          </p:cNvPr>
          <p:cNvSpPr/>
          <p:nvPr/>
        </p:nvSpPr>
        <p:spPr>
          <a:xfrm>
            <a:off x="535673" y="6309313"/>
            <a:ext cx="9928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https://www.nngroup.com/articles/scrolling-and-attention/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calendar.perfplanet.com</a:t>
            </a:r>
            <a:r>
              <a:rPr lang="en-US" dirty="0"/>
              <a:t>/2017/progressive-image-loading-using-intersection-observer-and-</a:t>
            </a:r>
            <a:r>
              <a:rPr lang="en-US" dirty="0" err="1"/>
              <a:t>sqip</a:t>
            </a:r>
            <a:r>
              <a:rPr lang="en-US" dirty="0"/>
              <a:t>/</a:t>
            </a:r>
          </a:p>
        </p:txBody>
      </p:sp>
      <p:pic>
        <p:nvPicPr>
          <p:cNvPr id="12" name="Picture 11" descr="phone-804792_1280.png">
            <a:extLst>
              <a:ext uri="{FF2B5EF4-FFF2-40B4-BE49-F238E27FC236}">
                <a16:creationId xmlns:a16="http://schemas.microsoft.com/office/drawing/2014/main" id="{99331781-D2B7-EE48-98C8-8DCD30410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17" y="605950"/>
            <a:ext cx="1662871" cy="2793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3E8FC-1A75-224E-B241-39A6D871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97" y="951214"/>
            <a:ext cx="1048512" cy="1398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B7603-AF92-B542-B13F-AD5567BDE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051679" y="4889626"/>
            <a:ext cx="344320" cy="526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66C2A-5BC2-C14A-99D8-4A39042BEB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546" b="58363"/>
          <a:stretch/>
        </p:blipFill>
        <p:spPr>
          <a:xfrm>
            <a:off x="10142797" y="2793572"/>
            <a:ext cx="1048512" cy="34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E8F0A-A1DE-DA43-946E-49FE38BF92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746" r="-1431" b="-9250"/>
          <a:stretch/>
        </p:blipFill>
        <p:spPr>
          <a:xfrm>
            <a:off x="10104071" y="3399222"/>
            <a:ext cx="1125962" cy="31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E99CD-1B35-9A45-A057-F0DACDB0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4" t="39319" r="85979" b="19381"/>
          <a:stretch/>
        </p:blipFill>
        <p:spPr>
          <a:xfrm>
            <a:off x="10051679" y="3754155"/>
            <a:ext cx="1230745" cy="78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BE411-C7D3-A342-937E-B0B825633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464225" y="4889625"/>
            <a:ext cx="405652" cy="521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63C59-CA70-5A44-9CEB-C854A329C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938103" y="4891785"/>
            <a:ext cx="344321" cy="52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6D727-0992-AE44-B79A-2CAFB86CE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86" y="1930640"/>
            <a:ext cx="7607300" cy="402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1FF3C3-6163-FB41-922F-4D70CE5A7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159" y="4864916"/>
            <a:ext cx="409359" cy="5458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3650F2-FD12-3B4A-AC63-BB37E4952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518" y="4873263"/>
            <a:ext cx="409359" cy="545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E62590-4342-7041-86EA-F76B8A23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520" y="4889625"/>
            <a:ext cx="409359" cy="5458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596043-5AC4-724E-AEFD-0C6C817574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" b="-4532"/>
          <a:stretch/>
        </p:blipFill>
        <p:spPr>
          <a:xfrm>
            <a:off x="10019158" y="3760339"/>
            <a:ext cx="1263265" cy="8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6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3FE-0903-1849-B593-112AD7208E99}"/>
              </a:ext>
            </a:extLst>
          </p:cNvPr>
          <p:cNvSpPr/>
          <p:nvPr/>
        </p:nvSpPr>
        <p:spPr>
          <a:xfrm>
            <a:off x="535673" y="6309313"/>
            <a:ext cx="9928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https://www.nngroup.com/articles/scrolling-and-attention/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calendar.perfplanet.com</a:t>
            </a:r>
            <a:r>
              <a:rPr lang="en-US" dirty="0"/>
              <a:t>/2017/progressive-image-loading-using-intersection-observer-and-</a:t>
            </a:r>
            <a:r>
              <a:rPr lang="en-US" dirty="0" err="1"/>
              <a:t>sqip</a:t>
            </a:r>
            <a:r>
              <a:rPr lang="en-US" dirty="0"/>
              <a:t>/</a:t>
            </a:r>
          </a:p>
        </p:txBody>
      </p:sp>
      <p:pic>
        <p:nvPicPr>
          <p:cNvPr id="12" name="Picture 11" descr="phone-804792_1280.png">
            <a:extLst>
              <a:ext uri="{FF2B5EF4-FFF2-40B4-BE49-F238E27FC236}">
                <a16:creationId xmlns:a16="http://schemas.microsoft.com/office/drawing/2014/main" id="{99331781-D2B7-EE48-98C8-8DCD30410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17" y="605950"/>
            <a:ext cx="1662871" cy="2793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3E8FC-1A75-224E-B241-39A6D871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97" y="951214"/>
            <a:ext cx="1048512" cy="1398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B7603-AF92-B542-B13F-AD5567BDE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051679" y="4889626"/>
            <a:ext cx="344320" cy="526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66C2A-5BC2-C14A-99D8-4A39042BEB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546" b="58363"/>
          <a:stretch/>
        </p:blipFill>
        <p:spPr>
          <a:xfrm>
            <a:off x="10142797" y="2793572"/>
            <a:ext cx="1048512" cy="34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E8F0A-A1DE-DA43-946E-49FE38BF92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746" r="-1431" b="-9250"/>
          <a:stretch/>
        </p:blipFill>
        <p:spPr>
          <a:xfrm>
            <a:off x="10104071" y="3399222"/>
            <a:ext cx="1125962" cy="31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E99CD-1B35-9A45-A057-F0DACDB0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4" t="39319" r="85979" b="19381"/>
          <a:stretch/>
        </p:blipFill>
        <p:spPr>
          <a:xfrm>
            <a:off x="10051679" y="3754155"/>
            <a:ext cx="1230745" cy="78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BE411-C7D3-A342-937E-B0B825633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464225" y="4889625"/>
            <a:ext cx="405652" cy="521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63C59-CA70-5A44-9CEB-C854A329C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938103" y="4891785"/>
            <a:ext cx="344321" cy="52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6D727-0992-AE44-B79A-2CAFB86CE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86" y="1930640"/>
            <a:ext cx="76073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4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54FC8-8B97-CE45-8F4E-AE5A22D4068F}"/>
              </a:ext>
            </a:extLst>
          </p:cNvPr>
          <p:cNvSpPr/>
          <p:nvPr/>
        </p:nvSpPr>
        <p:spPr>
          <a:xfrm>
            <a:off x="296333" y="6218475"/>
            <a:ext cx="363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aFarkas</a:t>
            </a:r>
            <a:r>
              <a:rPr lang="en-US" dirty="0"/>
              <a:t>/</a:t>
            </a:r>
            <a:r>
              <a:rPr lang="en-US" dirty="0" err="1"/>
              <a:t>lazysizes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CE8AF-458A-B44F-9F8D-10AB5C920A55}"/>
              </a:ext>
            </a:extLst>
          </p:cNvPr>
          <p:cNvSpPr txBox="1"/>
          <p:nvPr/>
        </p:nvSpPr>
        <p:spPr>
          <a:xfrm>
            <a:off x="838200" y="1892456"/>
            <a:ext cx="6993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 for Some JavaScript!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18536F-D08D-A94E-B6EE-38AFB957D4E9}"/>
              </a:ext>
            </a:extLst>
          </p:cNvPr>
          <p:cNvSpPr/>
          <p:nvPr/>
        </p:nvSpPr>
        <p:spPr>
          <a:xfrm>
            <a:off x="1667933" y="2468703"/>
            <a:ext cx="1275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</a:t>
            </a:r>
            <a:r>
              <a:rPr lang="en-US" sz="2000" dirty="0" err="1"/>
              <a:t>img</a:t>
            </a:r>
            <a:endParaRPr lang="en-US" sz="2000" dirty="0"/>
          </a:p>
          <a:p>
            <a:r>
              <a:rPr lang="en-US" sz="2000" dirty="0"/>
              <a:t>      sizes="(max-width: 1400px) 100vw, 1400px"</a:t>
            </a:r>
          </a:p>
          <a:p>
            <a:r>
              <a:rPr lang="en-US" sz="2000" dirty="0"/>
              <a:t>      </a:t>
            </a:r>
            <a:r>
              <a:rPr lang="en-US" sz="2000" dirty="0">
                <a:solidFill>
                  <a:srgbClr val="FF0000"/>
                </a:solidFill>
              </a:rPr>
              <a:t>class="</a:t>
            </a:r>
            <a:r>
              <a:rPr lang="en-US" sz="2000" dirty="0" err="1">
                <a:solidFill>
                  <a:srgbClr val="FF0000"/>
                </a:solidFill>
              </a:rPr>
              <a:t>lazyload</a:t>
            </a:r>
            <a:r>
              <a:rPr lang="en-US" sz="2000" dirty="0">
                <a:solidFill>
                  <a:srgbClr val="FF0000"/>
                </a:solidFill>
              </a:rPr>
              <a:t>"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    data-</a:t>
            </a:r>
            <a:r>
              <a:rPr lang="en-US" sz="2000" dirty="0" err="1">
                <a:solidFill>
                  <a:srgbClr val="FF0000"/>
                </a:solidFill>
              </a:rPr>
              <a:t>src</a:t>
            </a:r>
            <a:r>
              <a:rPr lang="en-US" sz="2000" dirty="0"/>
              <a:t>=&lt;image URL&gt;</a:t>
            </a:r>
          </a:p>
          <a:p>
            <a:r>
              <a:rPr lang="en-US" sz="2000" dirty="0"/>
              <a:t>      alt=”Always use alt text"&gt;	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>
                <a:solidFill>
                  <a:srgbClr val="FF0000"/>
                </a:solidFill>
              </a:rPr>
              <a:t>&lt;script </a:t>
            </a:r>
            <a:r>
              <a:rPr lang="en-US" sz="2000" dirty="0" err="1">
                <a:solidFill>
                  <a:srgbClr val="FF0000"/>
                </a:solidFill>
              </a:rPr>
              <a:t>src</a:t>
            </a:r>
            <a:r>
              <a:rPr lang="en-US" sz="2000" dirty="0">
                <a:solidFill>
                  <a:srgbClr val="FF0000"/>
                </a:solidFill>
              </a:rPr>
              <a:t>="</a:t>
            </a:r>
            <a:r>
              <a:rPr lang="en-US" sz="2000" dirty="0" err="1">
                <a:solidFill>
                  <a:srgbClr val="FF0000"/>
                </a:solidFill>
              </a:rPr>
              <a:t>lazysizes.min.js</a:t>
            </a:r>
            <a:r>
              <a:rPr lang="en-US" sz="2000" dirty="0">
                <a:solidFill>
                  <a:srgbClr val="FF0000"/>
                </a:solidFill>
              </a:rPr>
              <a:t>"&gt;&lt;/script&gt; </a:t>
            </a:r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4735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 -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571EA-DD74-5F48-9787-F1312C23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3834"/>
            <a:ext cx="10134600" cy="1600200"/>
          </a:xfrm>
          <a:prstGeom prst="rect">
            <a:avLst/>
          </a:prstGeom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7E54A770-658C-4848-98A9-D10482FBC991}"/>
              </a:ext>
            </a:extLst>
          </p:cNvPr>
          <p:cNvSpPr/>
          <p:nvPr/>
        </p:nvSpPr>
        <p:spPr>
          <a:xfrm rot="17911620" flipV="1">
            <a:off x="7473897" y="3779794"/>
            <a:ext cx="2717485" cy="1742225"/>
          </a:xfrm>
          <a:prstGeom prst="bentArrow">
            <a:avLst>
              <a:gd name="adj1" fmla="val 5208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D5046-9467-B048-8292-1C646FAAEA3D}"/>
              </a:ext>
            </a:extLst>
          </p:cNvPr>
          <p:cNvSpPr txBox="1"/>
          <p:nvPr/>
        </p:nvSpPr>
        <p:spPr>
          <a:xfrm>
            <a:off x="4052888" y="4510930"/>
            <a:ext cx="3705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Recall</a:t>
            </a:r>
            <a:r>
              <a:rPr lang="en-US" sz="2800" dirty="0"/>
              <a:t>: We added 1 JS file, so we removed 2 images!</a:t>
            </a:r>
          </a:p>
        </p:txBody>
      </p:sp>
    </p:spTree>
    <p:extLst>
      <p:ext uri="{BB962C8B-B14F-4D97-AF65-F5344CB8AC3E}">
        <p14:creationId xmlns:p14="http://schemas.microsoft.com/office/powerpoint/2010/main" val="3473480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 Use “In The Wild”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981B98-5670-074C-8366-DEE25FAC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26" y="1923162"/>
            <a:ext cx="854847" cy="158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39" y="3025588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89" y="1556218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2752834" y="5612558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54782-8950-E941-9B42-A975BD0ED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128" y="1221440"/>
            <a:ext cx="2223994" cy="53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8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16E2-A88F-D641-98FF-9A595035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 Use “In The Wild”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E8459-9F7D-3347-82F2-833A517C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39" y="3025588"/>
            <a:ext cx="30988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B1BBE-D95F-0A4B-A58C-9F206479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89" y="1556218"/>
            <a:ext cx="24003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7A4DF-1068-B544-8CC5-E8843DB76FFE}"/>
              </a:ext>
            </a:extLst>
          </p:cNvPr>
          <p:cNvSpPr txBox="1"/>
          <p:nvPr/>
        </p:nvSpPr>
        <p:spPr>
          <a:xfrm>
            <a:off x="2752834" y="5612558"/>
            <a:ext cx="279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442,000 mobile sites </a:t>
            </a:r>
          </a:p>
          <a:p>
            <a:r>
              <a:rPr lang="en-US" dirty="0"/>
              <a:t>Analyzed 3/15/18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3B7A3-DA29-C54D-8F52-0A60EAE20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472717"/>
            <a:ext cx="2798234" cy="4463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58026-E28A-2843-BE7A-1124A3E95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669" y="1472717"/>
            <a:ext cx="2000670" cy="43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&amp; Video make up 75% of Web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27C03-969B-5C40-92A6-56FC7CF5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80" y="1317624"/>
            <a:ext cx="8268958" cy="4968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49049E-03FF-0546-9961-C1A035732276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  <p:sp>
        <p:nvSpPr>
          <p:cNvPr id="6" name="Pie 5">
            <a:extLst>
              <a:ext uri="{FF2B5EF4-FFF2-40B4-BE49-F238E27FC236}">
                <a16:creationId xmlns:a16="http://schemas.microsoft.com/office/drawing/2014/main" id="{15170D91-2103-8242-A81F-B2062D1FE328}"/>
              </a:ext>
            </a:extLst>
          </p:cNvPr>
          <p:cNvSpPr/>
          <p:nvPr/>
        </p:nvSpPr>
        <p:spPr>
          <a:xfrm>
            <a:off x="3683157" y="2416965"/>
            <a:ext cx="2957513" cy="2971800"/>
          </a:xfrm>
          <a:prstGeom prst="pie">
            <a:avLst>
              <a:gd name="adj1" fmla="val 0"/>
              <a:gd name="adj2" fmla="val 709037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164F6434-E0CA-B44A-9649-0CC790EFB310}"/>
              </a:ext>
            </a:extLst>
          </p:cNvPr>
          <p:cNvSpPr/>
          <p:nvPr/>
        </p:nvSpPr>
        <p:spPr>
          <a:xfrm rot="7119425">
            <a:off x="3683156" y="2431252"/>
            <a:ext cx="2957513" cy="2971800"/>
          </a:xfrm>
          <a:prstGeom prst="pie">
            <a:avLst>
              <a:gd name="adj1" fmla="val 0"/>
              <a:gd name="adj2" fmla="val 347341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6D56E371-0207-F94C-A6D5-831CBB566EC0}"/>
              </a:ext>
            </a:extLst>
          </p:cNvPr>
          <p:cNvSpPr/>
          <p:nvPr/>
        </p:nvSpPr>
        <p:spPr>
          <a:xfrm rot="10570862">
            <a:off x="3683155" y="2431254"/>
            <a:ext cx="2957513" cy="2971800"/>
          </a:xfrm>
          <a:prstGeom prst="pie">
            <a:avLst>
              <a:gd name="adj1" fmla="val 0"/>
              <a:gd name="adj2" fmla="val 61780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35970-4EAE-9D4B-9A84-42190C71C6CC}"/>
              </a:ext>
            </a:extLst>
          </p:cNvPr>
          <p:cNvSpPr txBox="1"/>
          <p:nvPr/>
        </p:nvSpPr>
        <p:spPr>
          <a:xfrm>
            <a:off x="5395913" y="4300537"/>
            <a:ext cx="70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0C2E7-F795-AE48-8E3B-A5B4FAB34FC7}"/>
              </a:ext>
            </a:extLst>
          </p:cNvPr>
          <p:cNvSpPr txBox="1"/>
          <p:nvPr/>
        </p:nvSpPr>
        <p:spPr>
          <a:xfrm>
            <a:off x="4030402" y="4300537"/>
            <a:ext cx="70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0DB4C5-257B-0347-B029-E7F98CC1F5FE}"/>
              </a:ext>
            </a:extLst>
          </p:cNvPr>
          <p:cNvSpPr txBox="1"/>
          <p:nvPr/>
        </p:nvSpPr>
        <p:spPr>
          <a:xfrm>
            <a:off x="3598478" y="3671371"/>
            <a:ext cx="70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GIF</a:t>
            </a:r>
          </a:p>
        </p:txBody>
      </p:sp>
    </p:spTree>
    <p:extLst>
      <p:ext uri="{BB962C8B-B14F-4D97-AF65-F5344CB8AC3E}">
        <p14:creationId xmlns:p14="http://schemas.microsoft.com/office/powerpoint/2010/main" val="2541872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3FE-0903-1849-B593-112AD7208E99}"/>
              </a:ext>
            </a:extLst>
          </p:cNvPr>
          <p:cNvSpPr/>
          <p:nvPr/>
        </p:nvSpPr>
        <p:spPr>
          <a:xfrm>
            <a:off x="535673" y="6309313"/>
            <a:ext cx="9928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https://www.nngroup.com/articles/scrolling-and-attention/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calendar.perfplanet.com</a:t>
            </a:r>
            <a:r>
              <a:rPr lang="en-US" dirty="0"/>
              <a:t>/2017/progressive-image-loading-using-intersection-observer-and-</a:t>
            </a:r>
            <a:r>
              <a:rPr lang="en-US" dirty="0" err="1"/>
              <a:t>sqip</a:t>
            </a:r>
            <a:r>
              <a:rPr lang="en-US" dirty="0"/>
              <a:t>/</a:t>
            </a:r>
          </a:p>
        </p:txBody>
      </p:sp>
      <p:pic>
        <p:nvPicPr>
          <p:cNvPr id="12" name="Picture 11" descr="phone-804792_1280.png">
            <a:extLst>
              <a:ext uri="{FF2B5EF4-FFF2-40B4-BE49-F238E27FC236}">
                <a16:creationId xmlns:a16="http://schemas.microsoft.com/office/drawing/2014/main" id="{99331781-D2B7-EE48-98C8-8DCD30410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17" y="605950"/>
            <a:ext cx="1662871" cy="2793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3E8FC-1A75-224E-B241-39A6D8715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97" y="951214"/>
            <a:ext cx="1048512" cy="1398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B7603-AF92-B542-B13F-AD5567BDE5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051679" y="4889626"/>
            <a:ext cx="344320" cy="526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66C2A-5BC2-C14A-99D8-4A39042BEB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5546" b="58363"/>
          <a:stretch/>
        </p:blipFill>
        <p:spPr>
          <a:xfrm>
            <a:off x="10142797" y="2793572"/>
            <a:ext cx="1048512" cy="346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2E8F0A-A1DE-DA43-946E-49FE38BF92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746" r="-1431" b="-9250"/>
          <a:stretch/>
        </p:blipFill>
        <p:spPr>
          <a:xfrm>
            <a:off x="10104071" y="3399222"/>
            <a:ext cx="1125962" cy="31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E99CD-1B35-9A45-A057-F0DACDB0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4" t="39319" r="85979" b="19381"/>
          <a:stretch/>
        </p:blipFill>
        <p:spPr>
          <a:xfrm>
            <a:off x="10051679" y="3754155"/>
            <a:ext cx="1230745" cy="782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BE411-C7D3-A342-937E-B0B825633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464225" y="4889625"/>
            <a:ext cx="405652" cy="521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63C59-CA70-5A44-9CEB-C854A329C0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" r="88073"/>
          <a:stretch/>
        </p:blipFill>
        <p:spPr>
          <a:xfrm>
            <a:off x="10938103" y="4891785"/>
            <a:ext cx="344321" cy="52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6D727-0992-AE44-B79A-2CAFB86CE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86" y="1930640"/>
            <a:ext cx="76073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01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53DAC-8F76-1844-A141-9AA5EA5F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73" y="1553027"/>
            <a:ext cx="2913301" cy="5179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BDF10-AB3A-3C46-90E0-434350A0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86" y="1553027"/>
            <a:ext cx="2913301" cy="51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6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32DA0-05B4-8D4E-8259-E44830B2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85" y="1690688"/>
            <a:ext cx="2797588" cy="369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ED9E0-43BB-C84A-B5CE-9E115653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23" y="1690688"/>
            <a:ext cx="2778662" cy="3694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BE4AF-ED93-0740-9402-1A078C4BCC7D}"/>
              </a:ext>
            </a:extLst>
          </p:cNvPr>
          <p:cNvSpPr txBox="1"/>
          <p:nvPr/>
        </p:nvSpPr>
        <p:spPr>
          <a:xfrm>
            <a:off x="1958995" y="5507870"/>
            <a:ext cx="1976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SVG</a:t>
            </a:r>
          </a:p>
          <a:p>
            <a:pPr algn="ctr"/>
            <a:r>
              <a:rPr lang="en-US" sz="2800" dirty="0"/>
              <a:t>979 bytes!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14763-D897-6F41-8B94-92AD4D181D26}"/>
              </a:ext>
            </a:extLst>
          </p:cNvPr>
          <p:cNvSpPr txBox="1"/>
          <p:nvPr/>
        </p:nvSpPr>
        <p:spPr>
          <a:xfrm>
            <a:off x="4747120" y="5384800"/>
            <a:ext cx="1976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Jpg/</a:t>
            </a:r>
            <a:r>
              <a:rPr lang="en-US" sz="2800" dirty="0" err="1"/>
              <a:t>Webp</a:t>
            </a:r>
            <a:endParaRPr lang="en-US" sz="2800" dirty="0"/>
          </a:p>
          <a:p>
            <a:pPr algn="ctr"/>
            <a:r>
              <a:rPr lang="en-US" sz="2800" dirty="0"/>
              <a:t>~50KB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3FE-0903-1849-B593-112AD7208E99}"/>
              </a:ext>
            </a:extLst>
          </p:cNvPr>
          <p:cNvSpPr/>
          <p:nvPr/>
        </p:nvSpPr>
        <p:spPr>
          <a:xfrm>
            <a:off x="995387" y="6400381"/>
            <a:ext cx="3751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technopagan</a:t>
            </a:r>
            <a:r>
              <a:rPr lang="en-US" dirty="0"/>
              <a:t>/</a:t>
            </a:r>
            <a:r>
              <a:rPr lang="en-US" dirty="0" err="1"/>
              <a:t>sqip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20CEB5-5F50-0D45-BB76-44A694B5AB43}"/>
              </a:ext>
            </a:extLst>
          </p:cNvPr>
          <p:cNvSpPr/>
          <p:nvPr/>
        </p:nvSpPr>
        <p:spPr>
          <a:xfrm>
            <a:off x="7290871" y="1948040"/>
            <a:ext cx="162101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=“IMG_20160619_173136306.jpg” </a:t>
            </a:r>
          </a:p>
          <a:p>
            <a:r>
              <a:rPr lang="en-US" dirty="0"/>
              <a:t>style="background-size: cover; background-image: </a:t>
            </a:r>
          </a:p>
          <a:p>
            <a:r>
              <a:rPr lang="en-US" dirty="0" err="1"/>
              <a:t>url</a:t>
            </a:r>
            <a:r>
              <a:rPr lang="en-US" dirty="0"/>
              <a:t>(</a:t>
            </a:r>
            <a:r>
              <a:rPr lang="en-US" dirty="0" err="1"/>
              <a:t>data:image</a:t>
            </a:r>
            <a:r>
              <a:rPr lang="en-US" dirty="0"/>
              <a:t>/svg+xml;base64,&lt;</a:t>
            </a:r>
            <a:r>
              <a:rPr lang="en-US" dirty="0" err="1"/>
              <a:t>svg</a:t>
            </a:r>
            <a:r>
              <a:rPr lang="en-US" dirty="0"/>
              <a:t> text&gt;);"</a:t>
            </a:r>
          </a:p>
        </p:txBody>
      </p:sp>
    </p:spTree>
    <p:extLst>
      <p:ext uri="{BB962C8B-B14F-4D97-AF65-F5344CB8AC3E}">
        <p14:creationId xmlns:p14="http://schemas.microsoft.com/office/powerpoint/2010/main" val="11404884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0CE1-F90D-4D45-A446-B75AECE6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330"/>
            <a:ext cx="10045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984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r>
              <a:rPr lang="en-US" b="1" dirty="0"/>
              <a:t>GitHub:  		https://github.com/dougsillars/OSCAL</a:t>
            </a:r>
          </a:p>
          <a:p>
            <a:endParaRPr lang="en-US" b="1" dirty="0"/>
          </a:p>
          <a:p>
            <a:r>
              <a:rPr lang="en-US" b="1" dirty="0"/>
              <a:t>Site:		      </a:t>
            </a:r>
            <a:r>
              <a:rPr lang="en-US" dirty="0"/>
              <a:t>	https://</a:t>
            </a:r>
            <a:r>
              <a:rPr lang="en-US" dirty="0" err="1"/>
              <a:t>dougsillars.github.io</a:t>
            </a:r>
            <a:r>
              <a:rPr lang="en-US" dirty="0"/>
              <a:t>/OSCAL/index2.html</a:t>
            </a:r>
          </a:p>
          <a:p>
            <a:r>
              <a:rPr lang="en-US" b="1" dirty="0"/>
              <a:t>Lazy:	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/OSCAL/index2_lazy.html</a:t>
            </a:r>
          </a:p>
          <a:p>
            <a:r>
              <a:rPr lang="en-US" b="1" dirty="0"/>
              <a:t>Lazy + Preview: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index_preview.html</a:t>
            </a:r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54EC4-6DB2-824D-8557-D32B237B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34" y="4497806"/>
            <a:ext cx="3340100" cy="2628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748363-A24C-524D-B0B4-E069C91F8E8A}"/>
              </a:ext>
            </a:extLst>
          </p:cNvPr>
          <p:cNvSpPr/>
          <p:nvPr/>
        </p:nvSpPr>
        <p:spPr>
          <a:xfrm>
            <a:off x="2794000" y="4890029"/>
            <a:ext cx="3302000" cy="1286934"/>
          </a:xfrm>
          <a:prstGeom prst="rect">
            <a:avLst/>
          </a:prstGeom>
          <a:solidFill>
            <a:schemeClr val="accent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Hint: </a:t>
            </a:r>
          </a:p>
          <a:p>
            <a:pPr algn="ctr"/>
            <a:r>
              <a:rPr lang="en-US" sz="2400" dirty="0"/>
              <a:t>In Chrome </a:t>
            </a:r>
            <a:r>
              <a:rPr lang="en-US" sz="2400" dirty="0" err="1"/>
              <a:t>DevTools</a:t>
            </a:r>
            <a:r>
              <a:rPr lang="en-US" sz="2400" dirty="0"/>
              <a:t>, set speed to “Slow 3G”</a:t>
            </a:r>
          </a:p>
        </p:txBody>
      </p:sp>
    </p:spTree>
    <p:extLst>
      <p:ext uri="{BB962C8B-B14F-4D97-AF65-F5344CB8AC3E}">
        <p14:creationId xmlns:p14="http://schemas.microsoft.com/office/powerpoint/2010/main" val="2106915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3775B-58A9-5244-91B8-6B867E67FB7D}"/>
              </a:ext>
            </a:extLst>
          </p:cNvPr>
          <p:cNvSpPr txBox="1"/>
          <p:nvPr/>
        </p:nvSpPr>
        <p:spPr>
          <a:xfrm>
            <a:off x="3877733" y="5520267"/>
            <a:ext cx="4199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Original MP4</a:t>
            </a:r>
          </a:p>
          <a:p>
            <a:pPr algn="ctr"/>
            <a:r>
              <a:rPr lang="en-US" sz="2800" b="1" dirty="0"/>
              <a:t>1.4 MB</a:t>
            </a:r>
          </a:p>
        </p:txBody>
      </p:sp>
      <p:pic>
        <p:nvPicPr>
          <p:cNvPr id="5" name="cedar_munch.mp4">
            <a:hlinkClick r:id="" action="ppaction://media"/>
            <a:extLst>
              <a:ext uri="{FF2B5EF4-FFF2-40B4-BE49-F238E27FC236}">
                <a16:creationId xmlns:a16="http://schemas.microsoft.com/office/drawing/2014/main" id="{909941A5-618B-364B-9BF2-EEC614E52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9666" y="1894795"/>
            <a:ext cx="54356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6A9A1-144E-4E40-935A-0DCC37D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7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6A9A1-144E-4E40-935A-0DCC37D3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56896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9A7B6-52FD-A84B-B96B-4F53F7B0CE28}"/>
              </a:ext>
            </a:extLst>
          </p:cNvPr>
          <p:cNvSpPr txBox="1"/>
          <p:nvPr/>
        </p:nvSpPr>
        <p:spPr>
          <a:xfrm>
            <a:off x="3793067" y="5300133"/>
            <a:ext cx="41994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Animated GIF</a:t>
            </a:r>
          </a:p>
          <a:p>
            <a:pPr algn="ctr"/>
            <a:r>
              <a:rPr lang="en-US" sz="2800" b="1" dirty="0"/>
              <a:t>3.8 MB</a:t>
            </a:r>
          </a:p>
          <a:p>
            <a:pPr algn="ctr"/>
            <a:r>
              <a:rPr lang="en-US" sz="2800" b="1" dirty="0"/>
              <a:t>270% larger</a:t>
            </a:r>
          </a:p>
        </p:txBody>
      </p:sp>
    </p:spTree>
    <p:extLst>
      <p:ext uri="{BB962C8B-B14F-4D97-AF65-F5344CB8AC3E}">
        <p14:creationId xmlns:p14="http://schemas.microsoft.com/office/powerpoint/2010/main" val="226464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9BCCD-3941-CB47-8D03-05644C72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31" y="1663700"/>
            <a:ext cx="9461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7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pic>
        <p:nvPicPr>
          <p:cNvPr id="5" name="giphy (2).mp4">
            <a:hlinkClick r:id="" action="ppaction://media"/>
            <a:extLst>
              <a:ext uri="{FF2B5EF4-FFF2-40B4-BE49-F238E27FC236}">
                <a16:creationId xmlns:a16="http://schemas.microsoft.com/office/drawing/2014/main" id="{4E042E98-0105-C045-87E8-03965DA85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0" y="1714500"/>
            <a:ext cx="5689600" cy="320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90A9D-ACD7-C040-83E5-C36E00DA598C}"/>
              </a:ext>
            </a:extLst>
          </p:cNvPr>
          <p:cNvSpPr txBox="1"/>
          <p:nvPr/>
        </p:nvSpPr>
        <p:spPr>
          <a:xfrm>
            <a:off x="0" y="5093744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MP4: 256 colors</a:t>
            </a:r>
          </a:p>
          <a:p>
            <a:pPr algn="ctr"/>
            <a:r>
              <a:rPr lang="en-US" sz="2800" dirty="0"/>
              <a:t>247KB  </a:t>
            </a:r>
          </a:p>
          <a:p>
            <a:pPr algn="ctr"/>
            <a:r>
              <a:rPr lang="en-US" sz="2800" dirty="0"/>
              <a:t>93% smaller</a:t>
            </a:r>
          </a:p>
        </p:txBody>
      </p:sp>
    </p:spTree>
    <p:extLst>
      <p:ext uri="{BB962C8B-B14F-4D97-AF65-F5344CB8AC3E}">
        <p14:creationId xmlns:p14="http://schemas.microsoft.com/office/powerpoint/2010/main" val="29419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We’ll Be Using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DFAD9-2B34-B94D-9F9B-80B4B73B4A97}"/>
              </a:ext>
            </a:extLst>
          </p:cNvPr>
          <p:cNvSpPr txBox="1"/>
          <p:nvPr/>
        </p:nvSpPr>
        <p:spPr>
          <a:xfrm>
            <a:off x="1089659" y="1690688"/>
            <a:ext cx="1152567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Examples				          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dougsillars</a:t>
            </a:r>
            <a:r>
              <a:rPr lang="en-US" sz="2800" dirty="0"/>
              <a:t>/OSCAL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Monitoring &amp;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Image Manipulations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11A5A-CF48-7B44-8BB5-976DEC32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726201"/>
            <a:ext cx="3454400" cy="109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D03A19-49EC-6846-AA86-B8C7C65EA62C}"/>
              </a:ext>
            </a:extLst>
          </p:cNvPr>
          <p:cNvSpPr/>
          <p:nvPr/>
        </p:nvSpPr>
        <p:spPr>
          <a:xfrm>
            <a:off x="2834640" y="2474893"/>
            <a:ext cx="8884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8"/>
            <a:r>
              <a:rPr lang="en-US" sz="2800" dirty="0"/>
              <a:t>https://</a:t>
            </a:r>
            <a:r>
              <a:rPr lang="en-US" sz="2800" dirty="0" err="1"/>
              <a:t>www.webpagetest.org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5DA0F-72EE-794E-B6EB-AAA04CE3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065" y="4309425"/>
            <a:ext cx="1347470" cy="16457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4510B1-BD8E-5C4A-91E2-F1246F04E7FE}"/>
              </a:ext>
            </a:extLst>
          </p:cNvPr>
          <p:cNvSpPr/>
          <p:nvPr/>
        </p:nvSpPr>
        <p:spPr>
          <a:xfrm>
            <a:off x="6475432" y="4394112"/>
            <a:ext cx="4626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www.imagemagick.org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9EB62E-7220-684A-8F1F-C1F88D9D5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50" y="5981542"/>
            <a:ext cx="2933700" cy="774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85DDCB-818B-044F-A440-2D290BD80A45}"/>
              </a:ext>
            </a:extLst>
          </p:cNvPr>
          <p:cNvSpPr/>
          <p:nvPr/>
        </p:nvSpPr>
        <p:spPr>
          <a:xfrm>
            <a:off x="6601162" y="6107282"/>
            <a:ext cx="4375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www.cloudinary.com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01948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C55A1-8870-7546-BC65-5EF2F015B756}"/>
              </a:ext>
            </a:extLst>
          </p:cNvPr>
          <p:cNvSpPr txBox="1"/>
          <p:nvPr/>
        </p:nvSpPr>
        <p:spPr>
          <a:xfrm>
            <a:off x="90246" y="1690687"/>
            <a:ext cx="121017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Video Tags are slow:</a:t>
            </a:r>
          </a:p>
          <a:p>
            <a:r>
              <a:rPr lang="en-US" sz="2800" b="1" dirty="0"/>
              <a:t>	</a:t>
            </a:r>
            <a:r>
              <a:rPr lang="en-US" sz="2800" dirty="0"/>
              <a:t>Video is not pre-loaded, will be last to download</a:t>
            </a:r>
            <a:endParaRPr lang="en-US" sz="2800" b="1" dirty="0"/>
          </a:p>
          <a:p>
            <a:r>
              <a:rPr lang="en-US" sz="2800" b="1" dirty="0"/>
              <a:t>	</a:t>
            </a:r>
            <a:r>
              <a:rPr lang="en-US" sz="2800" dirty="0">
                <a:effectLst/>
              </a:rPr>
              <a:t>&lt;video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autoplay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loop muted </a:t>
            </a:r>
            <a:r>
              <a:rPr lang="en-US" sz="2800" dirty="0" err="1">
                <a:solidFill>
                  <a:srgbClr val="FF0000"/>
                </a:solidFill>
              </a:rPr>
              <a:t>playsinline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effectLst/>
              </a:rPr>
              <a:t>controls = "false” src="goats.mp4</a:t>
            </a:r>
            <a:r>
              <a:rPr lang="en-US" sz="2800" dirty="0"/>
              <a:t>”/</a:t>
            </a:r>
            <a:r>
              <a:rPr lang="en-US" sz="2800" dirty="0">
                <a:effectLst/>
              </a:rPr>
              <a:t>&gt;</a:t>
            </a:r>
            <a:endParaRPr lang="en-US" sz="2800" b="1" dirty="0"/>
          </a:p>
          <a:p>
            <a:endParaRPr lang="en-US" sz="2800" dirty="0"/>
          </a:p>
          <a:p>
            <a:r>
              <a:rPr lang="en-US" sz="2800" b="1" dirty="0" err="1"/>
              <a:t>Img</a:t>
            </a:r>
            <a:r>
              <a:rPr lang="en-US" sz="2800" b="1" dirty="0"/>
              <a:t> tags are fast!</a:t>
            </a:r>
          </a:p>
          <a:p>
            <a:r>
              <a:rPr lang="en-US" sz="2800" b="1" dirty="0"/>
              <a:t>	</a:t>
            </a:r>
            <a:r>
              <a:rPr lang="en-US" sz="2800" dirty="0"/>
              <a:t>&lt;picture&gt; </a:t>
            </a:r>
          </a:p>
          <a:p>
            <a:r>
              <a:rPr lang="en-US" sz="2800" dirty="0"/>
              <a:t>		&lt;source type="video/mp4" </a:t>
            </a:r>
            <a:r>
              <a:rPr lang="en-US" sz="2800" dirty="0" err="1"/>
              <a:t>srcset</a:t>
            </a:r>
            <a:r>
              <a:rPr lang="en-US" sz="2800" dirty="0"/>
              <a:t>=”goats.mp4"&gt; </a:t>
            </a:r>
          </a:p>
          <a:p>
            <a:r>
              <a:rPr lang="en-US" sz="2800" dirty="0"/>
              <a:t>		&lt;source type="image/</a:t>
            </a:r>
            <a:r>
              <a:rPr lang="en-US" sz="2800" dirty="0" err="1"/>
              <a:t>webp</a:t>
            </a:r>
            <a:r>
              <a:rPr lang="en-US" sz="2800" dirty="0"/>
              <a:t>" </a:t>
            </a:r>
            <a:r>
              <a:rPr lang="en-US" sz="2800" dirty="0" err="1"/>
              <a:t>srcset</a:t>
            </a:r>
            <a:r>
              <a:rPr lang="en-US" sz="2800" dirty="0"/>
              <a:t>=”</a:t>
            </a:r>
            <a:r>
              <a:rPr lang="en-US" sz="2800" dirty="0" err="1"/>
              <a:t>goats.webp</a:t>
            </a:r>
            <a:r>
              <a:rPr lang="en-US" sz="2800" dirty="0"/>
              <a:t>"&gt; </a:t>
            </a:r>
          </a:p>
          <a:p>
            <a:r>
              <a:rPr lang="en-US" sz="2800" dirty="0"/>
              <a:t>		&lt;</a:t>
            </a:r>
            <a:r>
              <a:rPr lang="en-US" sz="2800" dirty="0" err="1"/>
              <a:t>img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=”</a:t>
            </a:r>
            <a:r>
              <a:rPr lang="en-US" sz="2800" dirty="0" err="1"/>
              <a:t>goats.gif</a:t>
            </a:r>
            <a:r>
              <a:rPr lang="en-US" sz="2800" dirty="0"/>
              <a:t>"&gt; </a:t>
            </a:r>
          </a:p>
          <a:p>
            <a:r>
              <a:rPr lang="en-US" sz="2800" dirty="0"/>
              <a:t>	&lt;/picture&gt;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F8A2AA-4E24-E14C-99F4-657B07896BE5}"/>
              </a:ext>
            </a:extLst>
          </p:cNvPr>
          <p:cNvSpPr/>
          <p:nvPr/>
        </p:nvSpPr>
        <p:spPr>
          <a:xfrm>
            <a:off x="90247" y="6306417"/>
            <a:ext cx="86812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calendar.perfplanet.com</a:t>
            </a:r>
            <a:r>
              <a:rPr lang="en-US" dirty="0"/>
              <a:t>/2017/animated-gif-without-the-gif/</a:t>
            </a:r>
          </a:p>
        </p:txBody>
      </p:sp>
    </p:spTree>
    <p:extLst>
      <p:ext uri="{BB962C8B-B14F-4D97-AF65-F5344CB8AC3E}">
        <p14:creationId xmlns:p14="http://schemas.microsoft.com/office/powerpoint/2010/main" val="677789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GIFs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59B72-76A8-5749-B085-A635D724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0081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39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9671-0BAB-C542-A5E6-B997D03F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2" y="216269"/>
            <a:ext cx="10515600" cy="1325563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3368-C298-7C49-8CFC-C23E0A3C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r>
              <a:rPr lang="en-US" b="1" dirty="0"/>
              <a:t>GitHub:  			https://github.com/dougsillars/OSCAL</a:t>
            </a:r>
          </a:p>
          <a:p>
            <a:endParaRPr lang="en-US" b="1" dirty="0"/>
          </a:p>
          <a:p>
            <a:r>
              <a:rPr lang="en-US" b="1" dirty="0"/>
              <a:t>GIF:      </a:t>
            </a:r>
            <a:r>
              <a:rPr lang="en-US" dirty="0"/>
              <a:t>			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aGIF.html</a:t>
            </a:r>
            <a:endParaRPr lang="en-US" dirty="0"/>
          </a:p>
          <a:p>
            <a:r>
              <a:rPr lang="en-US" b="1" dirty="0"/>
              <a:t>Video:		  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aVideo.html</a:t>
            </a:r>
            <a:endParaRPr lang="en-US" b="1" dirty="0"/>
          </a:p>
          <a:p>
            <a:r>
              <a:rPr lang="en-US" b="1" dirty="0"/>
              <a:t>Optimized &amp; </a:t>
            </a:r>
            <a:r>
              <a:rPr lang="en-US" b="1" dirty="0" err="1"/>
              <a:t>Webp</a:t>
            </a:r>
            <a:r>
              <a:rPr lang="en-US" b="1" dirty="0"/>
              <a:t>:	</a:t>
            </a:r>
            <a:r>
              <a:rPr lang="en-US" dirty="0"/>
              <a:t>https://</a:t>
            </a:r>
            <a:r>
              <a:rPr lang="en-US" dirty="0" err="1"/>
              <a:t>dougsillars.github.io</a:t>
            </a:r>
            <a:r>
              <a:rPr lang="en-US" dirty="0"/>
              <a:t>/OSCAL/</a:t>
            </a:r>
            <a:r>
              <a:rPr lang="en-US" dirty="0" err="1"/>
              <a:t>aGIF_options.html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4132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E1307-0ED3-5E4C-A6CE-B5468430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99" y="1690688"/>
            <a:ext cx="8771605" cy="49623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B10D26-C157-5746-9B51-4E6BE619A202}"/>
              </a:ext>
            </a:extLst>
          </p:cNvPr>
          <p:cNvSpPr/>
          <p:nvPr/>
        </p:nvSpPr>
        <p:spPr>
          <a:xfrm>
            <a:off x="6303500" y="2249487"/>
            <a:ext cx="4385803" cy="2065867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058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C8BB8A-9CAC-6041-A1E1-11394AC2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18" y="1625599"/>
            <a:ext cx="7247348" cy="2338917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Video Startup Delay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9D78EC-D3E1-9641-8DA5-64D6B594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91" y="4209498"/>
            <a:ext cx="9347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921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Content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715" y="939259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Video Requests are deferred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3D354-12A5-A34B-B3A0-00FF0D65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0" y="1757722"/>
            <a:ext cx="6716719" cy="528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332A-9BC2-3B43-A9B0-CB9EC7999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15"/>
          <a:stretch/>
        </p:blipFill>
        <p:spPr>
          <a:xfrm>
            <a:off x="7447359" y="316286"/>
            <a:ext cx="3835400" cy="40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80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Content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715" y="939259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Video Requests are deferred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3D354-12A5-A34B-B3A0-00FF0D65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0" y="1757722"/>
            <a:ext cx="6716719" cy="528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332A-9BC2-3B43-A9B0-CB9EC7999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15"/>
          <a:stretch/>
        </p:blipFill>
        <p:spPr>
          <a:xfrm>
            <a:off x="7447359" y="316286"/>
            <a:ext cx="3835400" cy="4017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FAC52-DB48-D44F-AF66-E57C374F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60" y="316286"/>
            <a:ext cx="3835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0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-617856"/>
            <a:ext cx="12188826" cy="81119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/>
              <a:pPr/>
              <a:t>87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468" y="250498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Buffer Rage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0269" y="960062"/>
            <a:ext cx="77946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state of uncontrollable fury or violent anger induced by delayed or interrupted streaming video content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-35140" y="6627168"/>
            <a:ext cx="94836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http://www.ineoquest.com/press-releases/new-research-reveals-buffer-rage-as-techs-newest-epidemic</a:t>
            </a:r>
          </a:p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www.flickr.com</a:t>
            </a:r>
            <a:r>
              <a:rPr lang="en-US" sz="1200" dirty="0">
                <a:solidFill>
                  <a:schemeClr val="bg1"/>
                </a:solidFill>
              </a:rPr>
              <a:t>/photos/</a:t>
            </a:r>
            <a:r>
              <a:rPr lang="en-US" sz="1200" dirty="0" err="1">
                <a:solidFill>
                  <a:schemeClr val="bg1"/>
                </a:solidFill>
              </a:rPr>
              <a:t>hier_gibt_es_nichts_zu_sehen_bitte_gehen_sie_weiter</a:t>
            </a:r>
            <a:r>
              <a:rPr lang="en-US" sz="1200" dirty="0">
                <a:solidFill>
                  <a:schemeClr val="bg1"/>
                </a:solidFill>
              </a:rPr>
              <a:t>/8405873821</a:t>
            </a:r>
          </a:p>
        </p:txBody>
      </p:sp>
    </p:spTree>
    <p:extLst>
      <p:ext uri="{BB962C8B-B14F-4D97-AF65-F5344CB8AC3E}">
        <p14:creationId xmlns:p14="http://schemas.microsoft.com/office/powerpoint/2010/main" val="18085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Video Startup Delay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5" y="1155700"/>
            <a:ext cx="6578600" cy="546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2161534"/>
            <a:ext cx="32202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2 seconds, every additional second corresponds to 5.8% increase in abandonment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86934" y="6501284"/>
            <a:ext cx="121986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www.akamai.com</a:t>
            </a:r>
            <a:r>
              <a:rPr lang="en-US" sz="900" dirty="0"/>
              <a:t>/</a:t>
            </a:r>
            <a:r>
              <a:rPr lang="en-US" sz="900" dirty="0" err="1"/>
              <a:t>kr</a:t>
            </a:r>
            <a:r>
              <a:rPr lang="en-US" sz="900" dirty="0"/>
              <a:t>/</a:t>
            </a:r>
            <a:r>
              <a:rPr lang="en-US" sz="900" dirty="0" err="1"/>
              <a:t>ko</a:t>
            </a:r>
            <a:r>
              <a:rPr lang="en-US" sz="900" dirty="0"/>
              <a:t>/multimedia/documents/technical-publication/video-stream-quality-impacts-viewer-behavior-inferring-causality-using-quasi-experimental-designs-technical-publication.pdf</a:t>
            </a:r>
          </a:p>
        </p:txBody>
      </p:sp>
    </p:spTree>
    <p:extLst>
      <p:ext uri="{BB962C8B-B14F-4D97-AF65-F5344CB8AC3E}">
        <p14:creationId xmlns:p14="http://schemas.microsoft.com/office/powerpoint/2010/main" val="2906424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Video Startup Delay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934" y="6501284"/>
            <a:ext cx="1219862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www.akamai.com</a:t>
            </a:r>
            <a:r>
              <a:rPr lang="en-US" sz="900" dirty="0"/>
              <a:t>/</a:t>
            </a:r>
            <a:r>
              <a:rPr lang="en-US" sz="900" dirty="0" err="1"/>
              <a:t>kr</a:t>
            </a:r>
            <a:r>
              <a:rPr lang="en-US" sz="900" dirty="0"/>
              <a:t>/</a:t>
            </a:r>
            <a:r>
              <a:rPr lang="en-US" sz="900" dirty="0" err="1"/>
              <a:t>ko</a:t>
            </a:r>
            <a:r>
              <a:rPr lang="en-US" sz="900" dirty="0"/>
              <a:t>/multimedia/documents/technical-publication/video-stream-quality-impacts-viewer-behavior-inferring-causality-using-quasi-experimental-designs-technical-publication.pdf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4" y="1060054"/>
            <a:ext cx="7073900" cy="527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96" y="718222"/>
            <a:ext cx="5532783" cy="2437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96" y="3326237"/>
            <a:ext cx="5632174" cy="27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A818-0F84-0341-96AF-B9FCD1F6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Formats – Average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29789-DDE8-DB45-8EC2-0193470BD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" t="1835"/>
          <a:stretch/>
        </p:blipFill>
        <p:spPr>
          <a:xfrm>
            <a:off x="2116230" y="2000250"/>
            <a:ext cx="6764337" cy="407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36E39-23D8-5D44-BE0C-06CA217CACD3}"/>
              </a:ext>
            </a:extLst>
          </p:cNvPr>
          <p:cNvSpPr txBox="1"/>
          <p:nvPr/>
        </p:nvSpPr>
        <p:spPr>
          <a:xfrm>
            <a:off x="7400925" y="6386513"/>
            <a:ext cx="479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HTTPArchive mobile websites 15/02/18</a:t>
            </a:r>
          </a:p>
        </p:txBody>
      </p:sp>
    </p:spTree>
    <p:extLst>
      <p:ext uri="{BB962C8B-B14F-4D97-AF65-F5344CB8AC3E}">
        <p14:creationId xmlns:p14="http://schemas.microsoft.com/office/powerpoint/2010/main" val="3206484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Video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9402" y="880098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Leads to Startup Delay?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848" y="1535656"/>
            <a:ext cx="3668552" cy="174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Manifest File: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List of Available Streams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31733" y="2146849"/>
            <a:ext cx="2054514" cy="52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62400" y="1700837"/>
            <a:ext cx="24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Chooses a Stream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25904" y="1535654"/>
            <a:ext cx="3668552" cy="174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Stream Manifest: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List of Video Segments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8144933" y="3522133"/>
            <a:ext cx="457200" cy="999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2170" y="3684462"/>
            <a:ext cx="274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Downloads Segments </a:t>
            </a:r>
            <a:r>
              <a:rPr lang="en-US"/>
              <a:t>into buffer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706" y="4727320"/>
            <a:ext cx="3668552" cy="14848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Video Plays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520" y="4553996"/>
            <a:ext cx="4559300" cy="163830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0800000">
            <a:off x="4770186" y="5058044"/>
            <a:ext cx="1087406" cy="630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Video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706" y="824297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Leads to Startup Delay?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1987972"/>
            <a:ext cx="550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Example Manifest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E33CD-E5FA-204E-944F-7957980B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55" y="2569275"/>
            <a:ext cx="17573310" cy="4288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B8AECF-FD22-224C-9616-A504CEF3BB1F}"/>
              </a:ext>
            </a:extLst>
          </p:cNvPr>
          <p:cNvSpPr/>
          <p:nvPr/>
        </p:nvSpPr>
        <p:spPr>
          <a:xfrm>
            <a:off x="11370365" y="3061251"/>
            <a:ext cx="1117638" cy="415079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81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Video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706" y="824297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Video Streaming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848" y="1535656"/>
            <a:ext cx="3668552" cy="174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Manifest File: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List of Available Streams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31733" y="2146849"/>
            <a:ext cx="2054514" cy="52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2057" y="1446463"/>
            <a:ext cx="178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selects </a:t>
            </a:r>
          </a:p>
          <a:p>
            <a:r>
              <a:rPr lang="en-US" dirty="0"/>
              <a:t>8.5 MBPS stream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25904" y="1535654"/>
            <a:ext cx="3668552" cy="1744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Stream Manifest: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List of Video Segments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8144933" y="3522133"/>
            <a:ext cx="457200" cy="999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02170" y="3684462"/>
            <a:ext cx="205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takes a long time to fill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25904" y="4763546"/>
            <a:ext cx="3668552" cy="14848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Video Does Not Play</a:t>
            </a:r>
          </a:p>
        </p:txBody>
      </p:sp>
      <p:sp>
        <p:nvSpPr>
          <p:cNvPr id="14" name="Left-Up Arrow 13"/>
          <p:cNvSpPr/>
          <p:nvPr/>
        </p:nvSpPr>
        <p:spPr>
          <a:xfrm rot="5400000">
            <a:off x="2397553" y="2724795"/>
            <a:ext cx="1997846" cy="391718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43522" y="5682309"/>
            <a:ext cx="3217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Player immediately changes the </a:t>
            </a:r>
          </a:p>
          <a:p>
            <a:r>
              <a:rPr lang="en-US" dirty="0"/>
              <a:t>stream choice to 192 KBPS</a:t>
            </a:r>
          </a:p>
        </p:txBody>
      </p:sp>
    </p:spTree>
    <p:extLst>
      <p:ext uri="{BB962C8B-B14F-4D97-AF65-F5344CB8AC3E}">
        <p14:creationId xmlns:p14="http://schemas.microsoft.com/office/powerpoint/2010/main" val="32728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8DB5-A1E0-5340-BB87-FF3C9153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Startup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7DF914B-E24D-A04B-9D63-97A2C1A4FDF7}"/>
              </a:ext>
            </a:extLst>
          </p:cNvPr>
          <p:cNvSpPr/>
          <p:nvPr/>
        </p:nvSpPr>
        <p:spPr>
          <a:xfrm>
            <a:off x="2351636" y="5815257"/>
            <a:ext cx="5142468" cy="184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F68023-6363-6546-8FCD-115E9B78D976}"/>
              </a:ext>
            </a:extLst>
          </p:cNvPr>
          <p:cNvSpPr/>
          <p:nvPr/>
        </p:nvSpPr>
        <p:spPr>
          <a:xfrm rot="10800000">
            <a:off x="5125278" y="6301409"/>
            <a:ext cx="2368826" cy="25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92B96-6D9C-CA48-B19C-DC3D0186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65" y="1460168"/>
            <a:ext cx="7252252" cy="43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Video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706" y="824297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Leads to Startup Delay?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1987972"/>
            <a:ext cx="550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Example Manifest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E33CD-E5FA-204E-944F-7957980B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829" y="2589152"/>
            <a:ext cx="17573310" cy="42887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B8AECF-FD22-224C-9616-A504CEF3BB1F}"/>
              </a:ext>
            </a:extLst>
          </p:cNvPr>
          <p:cNvSpPr/>
          <p:nvPr/>
        </p:nvSpPr>
        <p:spPr>
          <a:xfrm>
            <a:off x="11074362" y="3081129"/>
            <a:ext cx="1117638" cy="415079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10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96E57-7D22-4D48-9E4D-40BD1403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2" y="2566409"/>
            <a:ext cx="16556711" cy="4500696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81715" y="547119"/>
            <a:ext cx="11209064" cy="3422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Optimizing Video Delivery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706" y="824297"/>
            <a:ext cx="10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Leads to Startup Delay?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000" y="1987972"/>
            <a:ext cx="550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Example Manifest file: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8AECF-FD22-224C-9616-A504CEF3BB1F}"/>
              </a:ext>
            </a:extLst>
          </p:cNvPr>
          <p:cNvSpPr/>
          <p:nvPr/>
        </p:nvSpPr>
        <p:spPr>
          <a:xfrm>
            <a:off x="10948152" y="5685183"/>
            <a:ext cx="1113182" cy="337929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9B3BBE-8C3F-D74B-BEA7-E9D94007629F}"/>
              </a:ext>
            </a:extLst>
          </p:cNvPr>
          <p:cNvSpPr/>
          <p:nvPr/>
        </p:nvSpPr>
        <p:spPr>
          <a:xfrm>
            <a:off x="11092070" y="3260035"/>
            <a:ext cx="1099930" cy="358164"/>
          </a:xfrm>
          <a:prstGeom prst="rect">
            <a:avLst/>
          </a:prstGeom>
          <a:solidFill>
            <a:schemeClr val="accent6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419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562F3-FAC9-7045-9F4E-B5E85946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950"/>
            <a:ext cx="9804400" cy="588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B8DB5-A1E0-5340-BB87-FF3C9153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9" y="-10124"/>
            <a:ext cx="10515600" cy="1325563"/>
          </a:xfrm>
        </p:spPr>
        <p:txBody>
          <a:bodyPr/>
          <a:lstStyle/>
          <a:p>
            <a:r>
              <a:rPr lang="en-US" dirty="0"/>
              <a:t>Video Startup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B4531CC-7116-2E4B-9C4E-2F29B0C34E5B}"/>
              </a:ext>
            </a:extLst>
          </p:cNvPr>
          <p:cNvSpPr/>
          <p:nvPr/>
        </p:nvSpPr>
        <p:spPr>
          <a:xfrm>
            <a:off x="3166645" y="5815257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7DF914B-E24D-A04B-9D63-97A2C1A4FDF7}"/>
              </a:ext>
            </a:extLst>
          </p:cNvPr>
          <p:cNvSpPr/>
          <p:nvPr/>
        </p:nvSpPr>
        <p:spPr>
          <a:xfrm>
            <a:off x="4275480" y="6037412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F68023-6363-6546-8FCD-115E9B78D976}"/>
              </a:ext>
            </a:extLst>
          </p:cNvPr>
          <p:cNvSpPr/>
          <p:nvPr/>
        </p:nvSpPr>
        <p:spPr>
          <a:xfrm>
            <a:off x="5419619" y="6267541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55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DB4531CC-7116-2E4B-9C4E-2F29B0C34E5B}"/>
              </a:ext>
            </a:extLst>
          </p:cNvPr>
          <p:cNvSpPr/>
          <p:nvPr/>
        </p:nvSpPr>
        <p:spPr>
          <a:xfrm>
            <a:off x="3166645" y="5815257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7DF914B-E24D-A04B-9D63-97A2C1A4FDF7}"/>
              </a:ext>
            </a:extLst>
          </p:cNvPr>
          <p:cNvSpPr/>
          <p:nvPr/>
        </p:nvSpPr>
        <p:spPr>
          <a:xfrm>
            <a:off x="4275480" y="6037412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F68023-6363-6546-8FCD-115E9B78D976}"/>
              </a:ext>
            </a:extLst>
          </p:cNvPr>
          <p:cNvSpPr/>
          <p:nvPr/>
        </p:nvSpPr>
        <p:spPr>
          <a:xfrm>
            <a:off x="5419619" y="6267541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BD888-DD2A-784A-B301-4C070354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78" y="735180"/>
            <a:ext cx="9855200" cy="605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B8DB5-A1E0-5340-BB87-FF3C9153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9" y="-10124"/>
            <a:ext cx="10515600" cy="1325563"/>
          </a:xfrm>
        </p:spPr>
        <p:txBody>
          <a:bodyPr/>
          <a:lstStyle/>
          <a:p>
            <a:r>
              <a:rPr lang="en-US" dirty="0"/>
              <a:t>Video Startup</a:t>
            </a:r>
          </a:p>
        </p:txBody>
      </p:sp>
    </p:spTree>
    <p:extLst>
      <p:ext uri="{BB962C8B-B14F-4D97-AF65-F5344CB8AC3E}">
        <p14:creationId xmlns:p14="http://schemas.microsoft.com/office/powerpoint/2010/main" val="36642521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DB4531CC-7116-2E4B-9C4E-2F29B0C34E5B}"/>
              </a:ext>
            </a:extLst>
          </p:cNvPr>
          <p:cNvSpPr/>
          <p:nvPr/>
        </p:nvSpPr>
        <p:spPr>
          <a:xfrm>
            <a:off x="3166645" y="5815257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7DF914B-E24D-A04B-9D63-97A2C1A4FDF7}"/>
              </a:ext>
            </a:extLst>
          </p:cNvPr>
          <p:cNvSpPr/>
          <p:nvPr/>
        </p:nvSpPr>
        <p:spPr>
          <a:xfrm>
            <a:off x="4275480" y="6037412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BF68023-6363-6546-8FCD-115E9B78D976}"/>
              </a:ext>
            </a:extLst>
          </p:cNvPr>
          <p:cNvSpPr/>
          <p:nvPr/>
        </p:nvSpPr>
        <p:spPr>
          <a:xfrm>
            <a:off x="5419619" y="6267541"/>
            <a:ext cx="1108835" cy="20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BD888-DD2A-784A-B301-4C070354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78" y="735180"/>
            <a:ext cx="9855200" cy="6057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B8DB5-A1E0-5340-BB87-FF3C9153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9" y="-10124"/>
            <a:ext cx="10515600" cy="1325563"/>
          </a:xfrm>
        </p:spPr>
        <p:txBody>
          <a:bodyPr/>
          <a:lstStyle/>
          <a:p>
            <a:r>
              <a:rPr lang="en-US" dirty="0"/>
              <a:t>Video Startup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7B0B49-80FF-5641-B600-9FBFBD636A19}"/>
              </a:ext>
            </a:extLst>
          </p:cNvPr>
          <p:cNvSpPr/>
          <p:nvPr/>
        </p:nvSpPr>
        <p:spPr>
          <a:xfrm>
            <a:off x="2763077" y="4651513"/>
            <a:ext cx="1176975" cy="1616028"/>
          </a:xfrm>
          <a:prstGeom prst="ellipse">
            <a:avLst/>
          </a:prstGeom>
          <a:solidFill>
            <a:schemeClr val="accent6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16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8DB5-A1E0-5340-BB87-FF3C9153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9" y="-10124"/>
            <a:ext cx="10515600" cy="1325563"/>
          </a:xfrm>
        </p:spPr>
        <p:txBody>
          <a:bodyPr/>
          <a:lstStyle/>
          <a:p>
            <a:r>
              <a:rPr lang="en-US" dirty="0"/>
              <a:t>Video Startup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20EB4-F3D1-4B46-9A9D-2EBEF01E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143" y="1674886"/>
            <a:ext cx="8374215" cy="4805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D2231-1E5F-AB4F-BAE5-5EB4FDA67BA5}"/>
              </a:ext>
            </a:extLst>
          </p:cNvPr>
          <p:cNvSpPr txBox="1"/>
          <p:nvPr/>
        </p:nvSpPr>
        <p:spPr>
          <a:xfrm>
            <a:off x="3607963" y="1141735"/>
            <a:ext cx="8070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10s  	   11s	     12s	       13s	         14s         15s         16s	17s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5EED6-4444-A742-8E4C-B55A03CCC73B}"/>
              </a:ext>
            </a:extLst>
          </p:cNvPr>
          <p:cNvSpPr/>
          <p:nvPr/>
        </p:nvSpPr>
        <p:spPr>
          <a:xfrm>
            <a:off x="52489" y="232712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/>
              <a:t>4k High-&gt;Low:	</a:t>
            </a:r>
            <a:endParaRPr lang="en-US" sz="4000" dirty="0"/>
          </a:p>
          <a:p>
            <a:endParaRPr lang="en-US" sz="4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2E301-72B3-0E45-8630-3E5AFD80722F}"/>
              </a:ext>
            </a:extLst>
          </p:cNvPr>
          <p:cNvSpPr/>
          <p:nvPr/>
        </p:nvSpPr>
        <p:spPr>
          <a:xfrm>
            <a:off x="52489" y="373171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/>
              <a:t>4K Middle:</a:t>
            </a:r>
            <a:endParaRPr lang="en-US" sz="4000" dirty="0"/>
          </a:p>
          <a:p>
            <a:r>
              <a:rPr lang="en-US" sz="4000" b="1" dirty="0"/>
              <a:t>	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C458A-281C-BE41-966D-67D631AA909F}"/>
              </a:ext>
            </a:extLst>
          </p:cNvPr>
          <p:cNvSpPr/>
          <p:nvPr/>
        </p:nvSpPr>
        <p:spPr>
          <a:xfrm>
            <a:off x="52489" y="5338393"/>
            <a:ext cx="32202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4k:Low-&gt;High: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7551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24023</TotalTime>
  <Words>1873</Words>
  <Application>Microsoft Macintosh PowerPoint</Application>
  <PresentationFormat>Widescreen</PresentationFormat>
  <Paragraphs>487</Paragraphs>
  <Slides>105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Andale Mono</vt:lpstr>
      <vt:lpstr>Arial</vt:lpstr>
      <vt:lpstr>Calibri</vt:lpstr>
      <vt:lpstr>Calibri Light</vt:lpstr>
      <vt:lpstr>Office Theme</vt:lpstr>
      <vt:lpstr>Open Source Tools:   Delivering Beautiful and Fast Images and Video</vt:lpstr>
      <vt:lpstr>PowerPoint Presentation</vt:lpstr>
      <vt:lpstr>PowerPoint Presentation</vt:lpstr>
      <vt:lpstr>Large Downloads Induce Delays in Rendering</vt:lpstr>
      <vt:lpstr>Images &amp; Video make up 75% of Web Content</vt:lpstr>
      <vt:lpstr>Image Format Usage in Bytes</vt:lpstr>
      <vt:lpstr>Images &amp; Video make up 75% of Web Content</vt:lpstr>
      <vt:lpstr>Tools We’ll Be Using</vt:lpstr>
      <vt:lpstr>Image Formats – Average Size</vt:lpstr>
      <vt:lpstr>Image Formats – Average Size</vt:lpstr>
      <vt:lpstr>Scalable Vector Graphics (SVG)</vt:lpstr>
      <vt:lpstr>Scalable Vector Graphics (SVG)</vt:lpstr>
      <vt:lpstr>Scalable Vector Graphics (SVG)</vt:lpstr>
      <vt:lpstr>Scalable Vector Graphics (SVG)</vt:lpstr>
      <vt:lpstr>Scalable Vector Graphics (SVG)</vt:lpstr>
      <vt:lpstr>Scalable Vector Graphics (SVG)</vt:lpstr>
      <vt:lpstr>Scalable Vector Graphics (SVG)</vt:lpstr>
      <vt:lpstr>Scalable Vector Graphics (SVG)</vt:lpstr>
      <vt:lpstr>Image Compression</vt:lpstr>
      <vt:lpstr>Image Compression</vt:lpstr>
      <vt:lpstr>Image Compression Use “In The Wild”</vt:lpstr>
      <vt:lpstr>Image Quality Use “In The Wild”</vt:lpstr>
      <vt:lpstr>100%</vt:lpstr>
      <vt:lpstr>85%</vt:lpstr>
      <vt:lpstr>50%</vt:lpstr>
      <vt:lpstr>20%</vt:lpstr>
      <vt:lpstr>Graphing the Results</vt:lpstr>
      <vt:lpstr>Graphing the Results</vt:lpstr>
      <vt:lpstr>Automate Quality vs. File Size</vt:lpstr>
      <vt:lpstr>SSIM</vt:lpstr>
      <vt:lpstr>Results:</vt:lpstr>
      <vt:lpstr>Results:</vt:lpstr>
      <vt:lpstr>Graphing the Results</vt:lpstr>
      <vt:lpstr>Workshop</vt:lpstr>
      <vt:lpstr>Image Formats – Average Size</vt:lpstr>
      <vt:lpstr>Image Formats – Average Size</vt:lpstr>
      <vt:lpstr>File Format: WebP</vt:lpstr>
      <vt:lpstr>Convert File Format</vt:lpstr>
      <vt:lpstr>SSIM + WebP</vt:lpstr>
      <vt:lpstr>File Format: Web</vt:lpstr>
      <vt:lpstr>Image Format Use “In The Wild”</vt:lpstr>
      <vt:lpstr>Image Format Use “In The Wild”</vt:lpstr>
      <vt:lpstr>Workshop</vt:lpstr>
      <vt:lpstr>Images &amp; Screens</vt:lpstr>
      <vt:lpstr>Images &amp; Screens</vt:lpstr>
      <vt:lpstr>Images &amp; Screens</vt:lpstr>
      <vt:lpstr>Images &amp; Screens</vt:lpstr>
      <vt:lpstr>Images &amp; Screens</vt:lpstr>
      <vt:lpstr>Images &amp; Screens</vt:lpstr>
      <vt:lpstr>Responsive Images</vt:lpstr>
      <vt:lpstr>Responsive Images</vt:lpstr>
      <vt:lpstr>Responsive Images</vt:lpstr>
      <vt:lpstr>Responsive Breakpoint Generation</vt:lpstr>
      <vt:lpstr>Responsive Images</vt:lpstr>
      <vt:lpstr>Responsive Images + Image Format</vt:lpstr>
      <vt:lpstr>Responsive Images + Client Hints</vt:lpstr>
      <vt:lpstr>Responsive Images</vt:lpstr>
      <vt:lpstr>Responsive Images Use “In The Wild”</vt:lpstr>
      <vt:lpstr>Responsive Images Use “In The Wild”</vt:lpstr>
      <vt:lpstr>Workshop</vt:lpstr>
      <vt:lpstr>Sample Website</vt:lpstr>
      <vt:lpstr>Sample Website</vt:lpstr>
      <vt:lpstr>Web Usage</vt:lpstr>
      <vt:lpstr>Web Usage</vt:lpstr>
      <vt:lpstr>Lazy Loading</vt:lpstr>
      <vt:lpstr>Lazy Loading</vt:lpstr>
      <vt:lpstr>Lazy Loading - Results</vt:lpstr>
      <vt:lpstr>Lazy Loading Use “In The Wild”</vt:lpstr>
      <vt:lpstr>Lazy Loading Use “In The Wild”</vt:lpstr>
      <vt:lpstr>Lazy Loading</vt:lpstr>
      <vt:lpstr>Preview Images</vt:lpstr>
      <vt:lpstr>Preview Images</vt:lpstr>
      <vt:lpstr>Preview Images</vt:lpstr>
      <vt:lpstr>Workshop</vt:lpstr>
      <vt:lpstr>Animated GIFs</vt:lpstr>
      <vt:lpstr>Animated GIFs</vt:lpstr>
      <vt:lpstr>Animated GIFs</vt:lpstr>
      <vt:lpstr>Animated GIFs</vt:lpstr>
      <vt:lpstr>Animated GIFs</vt:lpstr>
      <vt:lpstr>Animated GIFs</vt:lpstr>
      <vt:lpstr>Animated GIFs</vt:lpstr>
      <vt:lpstr>Workshop</vt:lpstr>
      <vt:lpstr>Video</vt:lpstr>
      <vt:lpstr>Video Startup Delay</vt:lpstr>
      <vt:lpstr>Optimizing Content Delivery</vt:lpstr>
      <vt:lpstr>Optimizing Content Delivery</vt:lpstr>
      <vt:lpstr>Buffer Rage</vt:lpstr>
      <vt:lpstr>Video Startup Delay</vt:lpstr>
      <vt:lpstr>Video Startup Delay</vt:lpstr>
      <vt:lpstr>Optimizing Video Delivery</vt:lpstr>
      <vt:lpstr>Optimizing Video Delivery</vt:lpstr>
      <vt:lpstr>Optimizing Video Delivery</vt:lpstr>
      <vt:lpstr>Video Startup</vt:lpstr>
      <vt:lpstr>Optimizing Video Delivery</vt:lpstr>
      <vt:lpstr>Optimizing Video Delivery</vt:lpstr>
      <vt:lpstr>Video Startup</vt:lpstr>
      <vt:lpstr>Video Startup</vt:lpstr>
      <vt:lpstr>Video Startup</vt:lpstr>
      <vt:lpstr>Video Startup</vt:lpstr>
      <vt:lpstr>Video Startup “In the Wild”</vt:lpstr>
      <vt:lpstr>Optimizing Content Delivery</vt:lpstr>
      <vt:lpstr>Workshop</vt:lpstr>
      <vt:lpstr>Summary</vt:lpstr>
      <vt:lpstr>Conclusion</vt:lpstr>
      <vt:lpstr>Contest – Win a €100 Amazon Gift Card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Delivering Beautiful and Fast Images and Video</dc:title>
  <dc:creator>Doug Sillars</dc:creator>
  <cp:lastModifiedBy>Microsoft Office User</cp:lastModifiedBy>
  <cp:revision>172</cp:revision>
  <dcterms:created xsi:type="dcterms:W3CDTF">2018-03-04T20:26:55Z</dcterms:created>
  <dcterms:modified xsi:type="dcterms:W3CDTF">2018-05-19T06:32:33Z</dcterms:modified>
</cp:coreProperties>
</file>